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98" r:id="rId3"/>
    <p:sldId id="262" r:id="rId4"/>
    <p:sldId id="257" r:id="rId5"/>
    <p:sldId id="258" r:id="rId6"/>
    <p:sldId id="259" r:id="rId7"/>
    <p:sldId id="260" r:id="rId8"/>
    <p:sldId id="306" r:id="rId9"/>
    <p:sldId id="261" r:id="rId10"/>
    <p:sldId id="301" r:id="rId11"/>
    <p:sldId id="302" r:id="rId12"/>
    <p:sldId id="303" r:id="rId13"/>
    <p:sldId id="314" r:id="rId14"/>
    <p:sldId id="299" r:id="rId15"/>
    <p:sldId id="265" r:id="rId16"/>
    <p:sldId id="323" r:id="rId17"/>
    <p:sldId id="266" r:id="rId18"/>
    <p:sldId id="304" r:id="rId19"/>
    <p:sldId id="305" r:id="rId20"/>
    <p:sldId id="307" r:id="rId21"/>
    <p:sldId id="308" r:id="rId22"/>
    <p:sldId id="300" r:id="rId23"/>
    <p:sldId id="309" r:id="rId24"/>
    <p:sldId id="310" r:id="rId25"/>
    <p:sldId id="311" r:id="rId26"/>
    <p:sldId id="267" r:id="rId27"/>
    <p:sldId id="312" r:id="rId28"/>
    <p:sldId id="313" r:id="rId29"/>
    <p:sldId id="315" r:id="rId30"/>
    <p:sldId id="316" r:id="rId31"/>
    <p:sldId id="268" r:id="rId32"/>
    <p:sldId id="269" r:id="rId33"/>
    <p:sldId id="270" r:id="rId34"/>
    <p:sldId id="271" r:id="rId35"/>
    <p:sldId id="272" r:id="rId36"/>
    <p:sldId id="264" r:id="rId37"/>
    <p:sldId id="263" r:id="rId38"/>
    <p:sldId id="273" r:id="rId39"/>
    <p:sldId id="275" r:id="rId40"/>
    <p:sldId id="276" r:id="rId41"/>
    <p:sldId id="333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317" r:id="rId51"/>
    <p:sldId id="318" r:id="rId52"/>
    <p:sldId id="319" r:id="rId53"/>
    <p:sldId id="320" r:id="rId54"/>
    <p:sldId id="336" r:id="rId55"/>
    <p:sldId id="337" r:id="rId56"/>
    <p:sldId id="338" r:id="rId57"/>
    <p:sldId id="339" r:id="rId58"/>
    <p:sldId id="340" r:id="rId59"/>
    <p:sldId id="341" r:id="rId60"/>
    <p:sldId id="334" r:id="rId61"/>
    <p:sldId id="335" r:id="rId62"/>
    <p:sldId id="342" r:id="rId63"/>
    <p:sldId id="295" r:id="rId64"/>
    <p:sldId id="321" r:id="rId65"/>
    <p:sldId id="325" r:id="rId66"/>
    <p:sldId id="348" r:id="rId67"/>
    <p:sldId id="349" r:id="rId68"/>
    <p:sldId id="326" r:id="rId69"/>
    <p:sldId id="322" r:id="rId70"/>
    <p:sldId id="327" r:id="rId71"/>
    <p:sldId id="328" r:id="rId72"/>
    <p:sldId id="324" r:id="rId73"/>
    <p:sldId id="330" r:id="rId74"/>
    <p:sldId id="331" r:id="rId75"/>
    <p:sldId id="347" r:id="rId76"/>
    <p:sldId id="332" r:id="rId77"/>
    <p:sldId id="345" r:id="rId78"/>
    <p:sldId id="346" r:id="rId79"/>
    <p:sldId id="344" r:id="rId80"/>
    <p:sldId id="343" r:id="rId81"/>
    <p:sldId id="297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3" autoAdjust="0"/>
    <p:restoredTop sz="94337"/>
  </p:normalViewPr>
  <p:slideViewPr>
    <p:cSldViewPr snapToGrid="0">
      <p:cViewPr varScale="1">
        <p:scale>
          <a:sx n="81" d="100"/>
          <a:sy n="81" d="100"/>
        </p:scale>
        <p:origin x="208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3C9F4-62BD-004D-88E9-60ABD198E059}" type="datetimeFigureOut">
              <a:rPr kumimoji="1" lang="zh-CN" altLang="en-US" smtClean="0"/>
              <a:t>2017/6/10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1F4D4-415D-454E-A06A-46D97F8A41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671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最小生成树上的路径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868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求出从两个起点出发的最短路图，在一张最短路图上</a:t>
            </a:r>
            <a:r>
              <a:rPr lang="en-US" altLang="zh-CN" dirty="0" smtClean="0"/>
              <a:t>DP</a:t>
            </a:r>
            <a:r>
              <a:rPr lang="zh-CN" altLang="en-US" dirty="0" smtClean="0"/>
              <a:t>，如果边同时属于另一个最短路图，那么加上边长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453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即要使得整张图成为边双。</a:t>
            </a:r>
            <a:endParaRPr lang="en-US" altLang="zh-CN" dirty="0" smtClean="0"/>
          </a:p>
          <a:p>
            <a:r>
              <a:rPr lang="zh-CN" altLang="en-US" dirty="0" smtClean="0"/>
              <a:t>缩点，答案为</a:t>
            </a:r>
            <a:r>
              <a:rPr lang="en-US" altLang="zh-CN" dirty="0" smtClean="0"/>
              <a:t>(</a:t>
            </a:r>
            <a:r>
              <a:rPr lang="zh-CN" altLang="en-US" dirty="0" smtClean="0"/>
              <a:t>叶子节点个数</a:t>
            </a:r>
            <a:r>
              <a:rPr lang="en-US" altLang="zh-CN" dirty="0" smtClean="0"/>
              <a:t>+1)/2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08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记</a:t>
            </a:r>
            <a:r>
              <a:rPr kumimoji="1" lang="en-US" altLang="zh-CN" dirty="0" smtClean="0"/>
              <a:t>f(K)</a:t>
            </a:r>
            <a:r>
              <a:rPr kumimoji="1" lang="en-US" altLang="zh-CN" baseline="0" dirty="0" smtClean="0"/>
              <a:t> = min{d(Ki, K) – d(Ki, T) | </a:t>
            </a:r>
            <a:r>
              <a:rPr kumimoji="1" lang="en-US" altLang="zh-CN" baseline="0" dirty="0" err="1" smtClean="0"/>
              <a:t>i</a:t>
            </a:r>
            <a:r>
              <a:rPr kumimoji="1" lang="en-US" altLang="zh-CN" baseline="0" dirty="0" smtClean="0"/>
              <a:t>}</a:t>
            </a:r>
          </a:p>
          <a:p>
            <a:r>
              <a:rPr kumimoji="1" lang="zh-CN" altLang="en-US" dirty="0" smtClean="0"/>
              <a:t>连边</a:t>
            </a:r>
            <a:r>
              <a:rPr kumimoji="1" lang="en-US" altLang="zh-CN" dirty="0" smtClean="0"/>
              <a:t>S -&gt; Ki : -d(Ki,</a:t>
            </a:r>
            <a:r>
              <a:rPr kumimoji="1" lang="en-US" altLang="zh-CN" baseline="0" dirty="0" smtClean="0"/>
              <a:t> T)</a:t>
            </a:r>
            <a:r>
              <a:rPr kumimoji="1" lang="zh-CN" altLang="en-US" baseline="0" dirty="0" smtClean="0"/>
              <a:t>，最短路求出</a:t>
            </a:r>
            <a:r>
              <a:rPr kumimoji="1" lang="en-US" altLang="zh-CN" baseline="0" dirty="0" smtClean="0"/>
              <a:t>f</a:t>
            </a:r>
            <a:endParaRPr kumimoji="1" lang="zh-CN" altLang="en-US" baseline="0" dirty="0" smtClean="0"/>
          </a:p>
          <a:p>
            <a:r>
              <a:rPr kumimoji="1" lang="zh-CN" altLang="en-US" dirty="0" smtClean="0"/>
              <a:t>枚举聚集点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，计算答案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2218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BZOJ1924</a:t>
            </a:r>
          </a:p>
          <a:p>
            <a:r>
              <a:rPr lang="zh-CN" altLang="en-US" dirty="0" smtClean="0"/>
              <a:t>行列建点</a:t>
            </a:r>
            <a:endParaRPr lang="en-US" altLang="zh-CN" dirty="0" smtClean="0"/>
          </a:p>
          <a:p>
            <a:r>
              <a:rPr lang="zh-CN" altLang="en-US" dirty="0" smtClean="0"/>
              <a:t>缩点</a:t>
            </a:r>
            <a:r>
              <a:rPr lang="en-US" altLang="zh-CN" dirty="0" smtClean="0"/>
              <a:t>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13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BZOJ1050</a:t>
            </a:r>
          </a:p>
          <a:p>
            <a:r>
              <a:rPr lang="zh-CN" altLang="en-US" dirty="0" smtClean="0"/>
              <a:t>枚举最小边和最大边，将边权在其间的所有边加入，并判断</a:t>
            </a:r>
            <a:r>
              <a:rPr lang="en-US" altLang="zh-CN" dirty="0" smtClean="0"/>
              <a:t>S</a:t>
            </a:r>
            <a:r>
              <a:rPr lang="zh-CN" altLang="en-US" dirty="0" smtClean="0"/>
              <a:t>是否与</a:t>
            </a:r>
            <a:r>
              <a:rPr lang="en-US" altLang="zh-CN" dirty="0" smtClean="0"/>
              <a:t>T</a:t>
            </a:r>
            <a:r>
              <a:rPr lang="zh-CN" altLang="en-US" dirty="0" smtClean="0"/>
              <a:t>联通。可以从小到大枚举最大边同时判断。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789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考虑</a:t>
            </a:r>
            <a:r>
              <a:rPr lang="en-US" altLang="zh-CN" dirty="0" err="1" smtClean="0"/>
              <a:t>Kruskal</a:t>
            </a:r>
            <a:r>
              <a:rPr lang="zh-CN" altLang="en-US" dirty="0" smtClean="0"/>
              <a:t>的过程，按照边权从小到大的顺序加</a:t>
            </a:r>
            <a:r>
              <a:rPr lang="zh-CN" altLang="en-US" baseline="0" dirty="0" smtClean="0"/>
              <a:t>边，一次考虑边权相等的所有边。</a:t>
            </a:r>
            <a:endParaRPr lang="en-US" altLang="zh-CN" baseline="0" dirty="0" smtClean="0"/>
          </a:p>
          <a:p>
            <a:r>
              <a:rPr lang="zh-CN" altLang="en-US" dirty="0" smtClean="0"/>
              <a:t>只有边权相等的非树边才能替换树边。</a:t>
            </a:r>
            <a:endParaRPr lang="en-US" altLang="zh-CN" dirty="0" smtClean="0"/>
          </a:p>
          <a:p>
            <a:r>
              <a:rPr lang="zh-CN" altLang="en-US" dirty="0" smtClean="0"/>
              <a:t>对已加入的边缩点，在新图上只加入当前边权的边。</a:t>
            </a:r>
            <a:endParaRPr lang="en-US" altLang="zh-CN" dirty="0" smtClean="0"/>
          </a:p>
          <a:p>
            <a:r>
              <a:rPr lang="zh-CN" altLang="en-US" dirty="0" smtClean="0"/>
              <a:t>这个图上的割边是必须存在于</a:t>
            </a:r>
            <a:r>
              <a:rPr lang="en-US" altLang="zh-CN" dirty="0" smtClean="0"/>
              <a:t>MST</a:t>
            </a:r>
            <a:r>
              <a:rPr lang="zh-CN" altLang="en-US" dirty="0" smtClean="0"/>
              <a:t>中的；自环是一定不存在于</a:t>
            </a:r>
            <a:r>
              <a:rPr lang="en-US" altLang="zh-CN" dirty="0" smtClean="0"/>
              <a:t>MST</a:t>
            </a:r>
            <a:r>
              <a:rPr lang="zh-CN" altLang="en-US" dirty="0" smtClean="0"/>
              <a:t>中的；剩下的是存在于部分</a:t>
            </a:r>
            <a:r>
              <a:rPr lang="en-US" altLang="zh-CN" dirty="0" smtClean="0"/>
              <a:t>MST</a:t>
            </a:r>
            <a:r>
              <a:rPr lang="zh-CN" altLang="en-US" dirty="0" smtClean="0"/>
              <a:t>中的。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326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BZOJ2730</a:t>
            </a:r>
          </a:p>
          <a:p>
            <a:r>
              <a:rPr lang="zh-CN" altLang="en-US" dirty="0" smtClean="0"/>
              <a:t>求出割点后从图中删去，将剩下的每个连通块缩点，再加回割点。得到的图是一棵树。</a:t>
            </a:r>
            <a:endParaRPr lang="en-US" altLang="zh-CN" dirty="0" smtClean="0"/>
          </a:p>
          <a:p>
            <a:r>
              <a:rPr lang="zh-CN" altLang="en-US" dirty="0" smtClean="0"/>
              <a:t>只需在每个叶子连通块中各标记一个点即可。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特判：如果不存在割点，亦需标记两个点。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81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反图上</a:t>
            </a:r>
            <a:r>
              <a:rPr lang="en-US" altLang="zh-CN" dirty="0" smtClean="0"/>
              <a:t>BFS</a:t>
            </a:r>
            <a:r>
              <a:rPr lang="zh-CN" altLang="en-US" dirty="0" smtClean="0"/>
              <a:t>求出合法的点，再正着</a:t>
            </a:r>
            <a:r>
              <a:rPr lang="en-US" altLang="zh-CN" dirty="0" smtClean="0"/>
              <a:t>BFS</a:t>
            </a:r>
            <a:r>
              <a:rPr lang="zh-CN" altLang="en-US" dirty="0" smtClean="0"/>
              <a:t>求最短路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51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一定会改一条在原本最短路上的边，共</a:t>
            </a:r>
            <a:r>
              <a:rPr lang="en-US" altLang="zh-CN" dirty="0" smtClean="0"/>
              <a:t>O(n)</a:t>
            </a:r>
            <a:r>
              <a:rPr lang="zh-CN" altLang="en-US" dirty="0" smtClean="0"/>
              <a:t>条。</a:t>
            </a:r>
            <a:endParaRPr lang="en-US" altLang="zh-CN" dirty="0" smtClean="0"/>
          </a:p>
          <a:p>
            <a:r>
              <a:rPr lang="zh-CN" altLang="en-US" dirty="0" smtClean="0"/>
              <a:t>改完后直接最短路即可。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2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</a:t>
            </a:r>
            <a:r>
              <a:rPr lang="zh-CN" altLang="en-US" dirty="0" smtClean="0"/>
              <a:t>层图。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665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SPFA</a:t>
            </a:r>
            <a:r>
              <a:rPr lang="zh-CN" altLang="en-US" dirty="0" smtClean="0"/>
              <a:t>求出从起点到每个点路径上的最低买入价，枚举卖出的城市。还需反向一遍</a:t>
            </a:r>
            <a:r>
              <a:rPr lang="en-US" altLang="zh-CN" dirty="0" smtClean="0"/>
              <a:t>BFS</a:t>
            </a:r>
            <a:r>
              <a:rPr lang="zh-CN" altLang="en-US" dirty="0" smtClean="0"/>
              <a:t>判断每个节点能否走到终点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78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bitset</a:t>
            </a:r>
            <a:r>
              <a:rPr lang="zh-CN" altLang="en-US" dirty="0" smtClean="0"/>
              <a:t>暴力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227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倒着加边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071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185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求出最短路图</a:t>
            </a:r>
            <a:r>
              <a:rPr lang="en-US" altLang="zh-CN" dirty="0" smtClean="0"/>
              <a:t>DAG</a:t>
            </a:r>
            <a:r>
              <a:rPr lang="zh-CN" altLang="en-US" dirty="0" smtClean="0"/>
              <a:t>，答案为每个点的入度的乘积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1F4D4-415D-454E-A06A-46D97F8A4122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05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FZYaoTi-M06S" charset="0"/>
          <a:ea typeface="FZYaoTi-M06S" charset="0"/>
          <a:cs typeface="FZYaoTi-M06S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Relationship Id="rId3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图论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979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清华大学计算机系    胡泽聪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41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最基础的想法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直接以读入形式存储：边表</a:t>
            </a:r>
          </a:p>
          <a:p>
            <a:r>
              <a:rPr kumimoji="1" lang="zh-CN" altLang="en-US" dirty="0" smtClean="0"/>
              <a:t>邻接矩阵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0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邻接表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很多时候题目里边数和点数同阶（比如都为</a:t>
            </a:r>
            <a:r>
              <a:rPr kumimoji="1" lang="en-US" altLang="zh-CN" dirty="0" smtClean="0"/>
              <a:t>100000</a:t>
            </a:r>
            <a:r>
              <a:rPr kumimoji="1" lang="zh-CN" altLang="en-US" dirty="0" smtClean="0"/>
              <a:t>）。</a:t>
            </a:r>
          </a:p>
          <a:p>
            <a:r>
              <a:rPr kumimoji="1" lang="zh-CN" altLang="en-US" dirty="0" smtClean="0"/>
              <a:t>有时候也会遇到特殊的图，如树。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通常我们需要快速知道一个点引出的所有边。</a:t>
            </a:r>
          </a:p>
          <a:p>
            <a:r>
              <a:rPr kumimoji="1" lang="zh-CN" altLang="en-US" dirty="0" smtClean="0"/>
              <a:t>直观的想法就是，把边按照一个端点排序，然后记录每个点对应在列表中的起始位置。</a:t>
            </a:r>
          </a:p>
          <a:p>
            <a:r>
              <a:rPr kumimoji="1" lang="zh-CN" altLang="en-US" dirty="0" smtClean="0"/>
              <a:t>对于双向边，存正反两条。</a:t>
            </a:r>
          </a:p>
          <a:p>
            <a:r>
              <a:rPr kumimoji="1" lang="zh-CN" altLang="en-US" dirty="0" smtClean="0"/>
              <a:t>这就是邻接表。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8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前向星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2622820"/>
            <a:ext cx="5799667" cy="2438129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668965" y="216226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如果我们需要动态加边呢？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en-US" altLang="zh-CN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本质上就是链表。</a:t>
            </a:r>
          </a:p>
          <a:p>
            <a:r>
              <a:rPr kumimoji="1" lang="zh-CN" altLang="en-US" dirty="0" smtClean="0"/>
              <a:t>注意初始化。</a:t>
            </a:r>
          </a:p>
        </p:txBody>
      </p:sp>
    </p:spTree>
    <p:extLst>
      <p:ext uri="{BB962C8B-B14F-4D97-AF65-F5344CB8AC3E}">
        <p14:creationId xmlns:p14="http://schemas.microsoft.com/office/powerpoint/2010/main" val="129568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前向星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如果要遍历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 smtClean="0"/>
                  <a:t>发出的所有边：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138" y="2633134"/>
            <a:ext cx="5046133" cy="8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7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短路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何谓最短路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 smtClean="0"/>
                  <a:t>，每条边有边权。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求从一点到另一点的边权和最小的路径。</a:t>
                </a:r>
              </a:p>
              <a:p>
                <a:r>
                  <a:rPr lang="zh-CN" altLang="en-US" dirty="0" smtClean="0"/>
                  <a:t>要求图中不能有负回路（否则为</a:t>
                </a:r>
                <a:r>
                  <a:rPr lang="en-US" altLang="zh-CN" dirty="0" smtClean="0"/>
                  <a:t>NP</a:t>
                </a:r>
                <a:r>
                  <a:rPr lang="zh-CN" altLang="en-US" dirty="0" smtClean="0"/>
                  <a:t>问题）。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43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宽度优先搜索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如果所有边权均为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，宽度优先搜索可以求出最短路。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边权不为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？拆点。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3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Dijkstra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用于求从图中一点出发到其它所有点的最短路。即</a:t>
                </a:r>
                <a:r>
                  <a:rPr lang="en-US" altLang="zh-CN" dirty="0" smtClean="0"/>
                  <a:t>SSSP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single source shortest path</a:t>
                </a:r>
                <a:r>
                  <a:rPr lang="zh-CN" altLang="en-US" dirty="0" smtClean="0"/>
                  <a:t>，单源最短路）。</a:t>
                </a:r>
              </a:p>
              <a:p>
                <a:r>
                  <a:rPr lang="zh-CN" altLang="en-US" dirty="0" smtClean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𝑂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，空间复杂度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𝑂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𝑛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（不含图结构）。</a:t>
                </a:r>
              </a:p>
              <a:p>
                <a:r>
                  <a:rPr lang="zh-CN" altLang="en-US" dirty="0" smtClean="0"/>
                  <a:t>要求所有权值非负。称这样的图为正权图。</a:t>
                </a:r>
              </a:p>
              <a:p>
                <a:endParaRPr lang="zh-CN" altLang="en-US" dirty="0"/>
              </a:p>
              <a:p>
                <a:r>
                  <a:rPr lang="zh-CN" altLang="en-US" dirty="0" smtClean="0"/>
                  <a:t>在下面的分析中，视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号点为源点，记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号点到点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zh-CN" altLang="en-US" dirty="0" smtClean="0"/>
                  <a:t>的最短路距离。</a:t>
                </a:r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5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Dijkstra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我们首先来看一些正权图的性质：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如果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的最短路上包含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 smtClean="0"/>
                  <a:t>，那么这条路径上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 smtClean="0"/>
                  <a:t>的部分为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 smtClean="0"/>
                  <a:t>的最短路。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任意一条最短路的一部分的长度一定不大于整条路径的长度。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 r="-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03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Dijkstra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由这两个性质，我们有：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假设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的最短路路径依次经过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（其中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），那么</a:t>
                </a:r>
                <a:endParaRPr kumimoji="1" lang="en-US" altLang="zh-CN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0=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≤⋯≤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kumimoji="1" lang="en-US" altLang="zh-CN" dirty="0" smtClean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kumimoji="1" lang="zh-CN" altLang="en-US" dirty="0" smtClean="0"/>
                  <a:t>假设已知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号点到其它所有点的最短路，且有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≤⋯≤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，那么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b="0" dirty="0" smtClean="0"/>
              </a:p>
              <a:p>
                <a:r>
                  <a:rPr kumimoji="1" lang="zh-CN" altLang="en-US" dirty="0"/>
                  <a:t>由上面的分析可以</a:t>
                </a:r>
                <a:r>
                  <a:rPr kumimoji="1" lang="zh-CN" altLang="en-US" dirty="0" smtClean="0"/>
                  <a:t>得到</a:t>
                </a:r>
                <a:r>
                  <a:rPr kumimoji="1" lang="en-US" altLang="zh-CN" dirty="0" smtClean="0"/>
                  <a:t>Dijkstra</a:t>
                </a:r>
                <a:r>
                  <a:rPr kumimoji="1" lang="zh-CN" altLang="en-US" dirty="0" smtClean="0"/>
                  <a:t>算法。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 r="-3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12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目录</a:t>
            </a:r>
            <a:endParaRPr kumimoji="1" lang="zh-CN" altLang="en-US" sz="3200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zh-CN" altLang="en-US" dirty="0"/>
              <a:t>概念介绍</a:t>
            </a:r>
            <a:endParaRPr lang="en-US" altLang="zh-CN" dirty="0"/>
          </a:p>
          <a:p>
            <a:r>
              <a:rPr lang="zh-CN" altLang="en-US" dirty="0" smtClean="0"/>
              <a:t>图的存储结构</a:t>
            </a:r>
          </a:p>
          <a:p>
            <a:r>
              <a:rPr lang="zh-CN" altLang="en-US" dirty="0" smtClean="0"/>
              <a:t>最短路</a:t>
            </a:r>
            <a:endParaRPr lang="en-US" altLang="zh-CN" dirty="0"/>
          </a:p>
          <a:p>
            <a:r>
              <a:rPr lang="zh-CN" altLang="en-US" dirty="0"/>
              <a:t>最小生</a:t>
            </a:r>
            <a:r>
              <a:rPr lang="zh-CN" altLang="en-US" dirty="0" smtClean="0"/>
              <a:t>成树</a:t>
            </a:r>
            <a:endParaRPr lang="en-US" altLang="zh-CN" dirty="0"/>
          </a:p>
          <a:p>
            <a:r>
              <a:rPr lang="zh-CN" altLang="en-US" dirty="0" smtClean="0"/>
              <a:t>有向无环图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Dijkstra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算法流程大致如下：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CN" altLang="en-US" dirty="0" smtClean="0"/>
                  <a:t>为起点，置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dirty="0" smtClean="0"/>
                  <a:t>；对于其它点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 smtClean="0"/>
                  <a:t>，置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=∞</m:t>
                    </m:r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找到当前尚未处理过的点中距离最小的，记为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枚举所有与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相邻的节点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 smtClean="0"/>
                  <a:t>，用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标记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为已处理；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如果还有尚未处理过的点，返回</a:t>
                </a:r>
                <a:r>
                  <a:rPr kumimoji="1" lang="en-US" altLang="zh-CN" dirty="0" smtClean="0"/>
                  <a:t>2</a:t>
                </a:r>
                <a:r>
                  <a:rPr kumimoji="1" lang="zh-CN" altLang="en-US" dirty="0" smtClean="0"/>
                  <a:t>；否则算法结束。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08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160589"/>
            <a:ext cx="5528605" cy="392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Dijkstra</a:t>
            </a:r>
            <a:r>
              <a:rPr kumimoji="1" lang="zh-CN" altLang="en-US" dirty="0" smtClean="0"/>
              <a:t>算法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代码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 txBox="1">
                <a:spLocks noGrp="1"/>
              </p:cNvSpPr>
              <p:nvPr>
                <p:ph idx="1"/>
              </p:nvPr>
            </p:nvSpPr>
            <p:spPr>
              <a:xfrm>
                <a:off x="6189134" y="2160589"/>
                <a:ext cx="3084867" cy="38807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latin typeface="Cambria Math" panose="02040503050406030204" pitchFamily="18" charset="0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</a:rPr>
                  <a:t>为源点到每个点的最短路距离。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dirty="0" smtClean="0">
                    <a:latin typeface="Cambria Math" panose="02040503050406030204" pitchFamily="18" charset="0"/>
                  </a:rPr>
                  <a:t>初始化。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dirty="0" smtClean="0">
                    <a:latin typeface="Cambria Math" panose="02040503050406030204" pitchFamily="18" charset="0"/>
                  </a:rPr>
                  <a:t>找到尚未处理的最短路距离最小的点。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dirty="0" smtClean="0">
                    <a:latin typeface="Cambria Math" panose="02040503050406030204" pitchFamily="18" charset="0"/>
                  </a:rPr>
                  <a:t>标记为已处理。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dirty="0" smtClean="0">
                    <a:latin typeface="Cambria Math" panose="02040503050406030204" pitchFamily="18" charset="0"/>
                  </a:rPr>
                  <a:t>用这个点更新其他点的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</a:rPr>
                  <a:t>。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内容占位符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9134" y="2160589"/>
                <a:ext cx="3084867" cy="3880773"/>
              </a:xfrm>
              <a:prstGeom prst="rect">
                <a:avLst/>
              </a:prstGeom>
              <a:blipFill rotWithShape="0">
                <a:blip r:embed="rId3"/>
                <a:stretch>
                  <a:fillRect l="-791" t="-1413" r="-198" b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1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Dijkstra</a:t>
            </a:r>
            <a:r>
              <a:rPr kumimoji="1" lang="zh-CN" altLang="en-US" dirty="0" smtClean="0"/>
              <a:t>算法</a:t>
            </a:r>
            <a:r>
              <a:rPr kumimoji="1" lang="en-US" altLang="zh-CN" dirty="0" smtClean="0"/>
              <a:t> – </a:t>
            </a:r>
            <a:r>
              <a:rPr kumimoji="1" lang="zh-CN" altLang="en-US" dirty="0" smtClean="0"/>
              <a:t>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首先得改变存储图的方式。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瓶颈在于哪里？</a:t>
            </a:r>
          </a:p>
          <a:p>
            <a:r>
              <a:rPr lang="zh-CN" altLang="en-US" dirty="0" smtClean="0"/>
              <a:t>外层循环无法优化。</a:t>
            </a:r>
          </a:p>
          <a:p>
            <a:r>
              <a:rPr lang="zh-CN" altLang="en-US" dirty="0" smtClean="0"/>
              <a:t>内层循环：</a:t>
            </a:r>
          </a:p>
          <a:p>
            <a:pPr lvl="1"/>
            <a:r>
              <a:rPr lang="zh-CN" altLang="en-US" dirty="0" smtClean="0"/>
              <a:t>找最小值</a:t>
            </a:r>
          </a:p>
          <a:p>
            <a:pPr lvl="1"/>
            <a:r>
              <a:rPr lang="zh-CN" altLang="en-US" dirty="0" smtClean="0"/>
              <a:t>更新答案</a:t>
            </a:r>
          </a:p>
          <a:p>
            <a:pPr lvl="1"/>
            <a:endParaRPr lang="zh-CN" altLang="en-US" dirty="0"/>
          </a:p>
          <a:p>
            <a:r>
              <a:rPr lang="zh-CN" altLang="en-US" dirty="0" smtClean="0"/>
              <a:t>使用堆优化。</a:t>
            </a:r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Dijkstra</a:t>
            </a:r>
            <a:r>
              <a:rPr kumimoji="1" lang="zh-CN" altLang="en-US" dirty="0" smtClean="0"/>
              <a:t>算法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堆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堆是一个支持插入元素、查询或删除最小值的数据结构。</a:t>
                </a:r>
              </a:p>
              <a:p>
                <a:pPr lvl="1"/>
                <a:r>
                  <a:rPr kumimoji="1" lang="zh-CN" altLang="en-US" dirty="0" smtClean="0"/>
                  <a:t>插入、删除复杂度为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lvl="1"/>
                <a:r>
                  <a:rPr kumimoji="1" lang="zh-CN" altLang="en-US" dirty="0" smtClean="0"/>
                  <a:t>查询复杂度为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lvl="1"/>
                <a:r>
                  <a:rPr kumimoji="1" lang="zh-CN" altLang="en-US" dirty="0" smtClean="0"/>
                  <a:t>还可以支持把一个元素改小，复杂度为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endParaRPr kumimoji="1" lang="zh-CN" altLang="en-US" dirty="0"/>
              </a:p>
              <a:p>
                <a:r>
                  <a:rPr kumimoji="1" lang="zh-CN" altLang="en-US" dirty="0" smtClean="0"/>
                  <a:t>不需要明白具体实现，当成一个黑箱就好。</a:t>
                </a:r>
              </a:p>
              <a:p>
                <a:r>
                  <a:rPr kumimoji="1" lang="en-US" altLang="zh-CN" dirty="0" err="1" smtClean="0">
                    <a:latin typeface="Courier New" charset="0"/>
                    <a:ea typeface="Courier New" charset="0"/>
                    <a:cs typeface="Courier New" charset="0"/>
                  </a:rPr>
                  <a:t>std</a:t>
                </a:r>
                <a:r>
                  <a:rPr kumimoji="1" lang="en-US" altLang="zh-CN" dirty="0" smtClean="0">
                    <a:latin typeface="Courier New" charset="0"/>
                    <a:ea typeface="Courier New" charset="0"/>
                    <a:cs typeface="Courier New" charset="0"/>
                  </a:rPr>
                  <a:t>::</a:t>
                </a:r>
                <a:r>
                  <a:rPr kumimoji="1" lang="en-US" altLang="zh-CN" b="1" dirty="0" err="1" smtClean="0">
                    <a:latin typeface="Courier New" charset="0"/>
                    <a:ea typeface="Courier New" charset="0"/>
                    <a:cs typeface="Courier New" charset="0"/>
                  </a:rPr>
                  <a:t>priority_queue</a:t>
                </a:r>
                <a:r>
                  <a:rPr kumimoji="1" lang="en-US" altLang="zh-CN" dirty="0" smtClean="0">
                    <a:latin typeface="Courier New" charset="0"/>
                    <a:ea typeface="Courier New" charset="0"/>
                    <a:cs typeface="Courier New" charset="0"/>
                  </a:rPr>
                  <a:t>&lt;</a:t>
                </a:r>
                <a:r>
                  <a:rPr kumimoji="1" lang="en-US" altLang="zh-CN" dirty="0" err="1" smtClean="0">
                    <a:latin typeface="Courier New" charset="0"/>
                    <a:ea typeface="Courier New" charset="0"/>
                    <a:cs typeface="Courier New" charset="0"/>
                  </a:rPr>
                  <a:t>int</a:t>
                </a:r>
                <a:r>
                  <a:rPr kumimoji="1" lang="en-US" altLang="zh-CN" dirty="0" smtClean="0">
                    <a:latin typeface="Courier New" charset="0"/>
                    <a:ea typeface="Courier New" charset="0"/>
                    <a:cs typeface="Courier New" charset="0"/>
                  </a:rPr>
                  <a:t>, vector&lt;</a:t>
                </a:r>
                <a:r>
                  <a:rPr kumimoji="1" lang="en-US" altLang="zh-CN" dirty="0" err="1" smtClean="0">
                    <a:latin typeface="Courier New" charset="0"/>
                    <a:ea typeface="Courier New" charset="0"/>
                    <a:cs typeface="Courier New" charset="0"/>
                  </a:rPr>
                  <a:t>int</a:t>
                </a:r>
                <a:r>
                  <a:rPr kumimoji="1" lang="en-US" altLang="zh-CN" dirty="0" smtClean="0">
                    <a:latin typeface="Courier New" charset="0"/>
                    <a:ea typeface="Courier New" charset="0"/>
                    <a:cs typeface="Courier New" charset="0"/>
                  </a:rPr>
                  <a:t>&gt;, greater&lt;</a:t>
                </a:r>
                <a:r>
                  <a:rPr kumimoji="1" lang="en-US" altLang="zh-CN" dirty="0" err="1" smtClean="0">
                    <a:latin typeface="Courier New" charset="0"/>
                    <a:ea typeface="Courier New" charset="0"/>
                    <a:cs typeface="Courier New" charset="0"/>
                  </a:rPr>
                  <a:t>int</a:t>
                </a:r>
                <a:r>
                  <a:rPr kumimoji="1" lang="en-US" altLang="zh-CN" dirty="0" smtClean="0">
                    <a:latin typeface="Courier New" charset="0"/>
                    <a:ea typeface="Courier New" charset="0"/>
                    <a:cs typeface="Courier New" charset="0"/>
                  </a:rPr>
                  <a:t>&gt; &gt;</a:t>
                </a:r>
                <a:endParaRPr kumimoji="1" lang="zh-CN" altLang="en-US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52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Dijkstra</a:t>
            </a:r>
            <a:r>
              <a:rPr kumimoji="1" lang="zh-CN" altLang="en-US" dirty="0" smtClean="0"/>
              <a:t>算法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堆优化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为了优化查询最小值部分，我们需要存储所有尚未处理过的点。</a:t>
                </a:r>
              </a:p>
              <a:p>
                <a:r>
                  <a:rPr kumimoji="1" lang="zh-CN" altLang="en-US" dirty="0" smtClean="0"/>
                  <a:t>在更新时候，如果距离变小，则在堆中更新。</a:t>
                </a:r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而在更新时，也只在前向星中遍历从当前点发出的边。</a:t>
                </a:r>
              </a:p>
              <a:p>
                <a:endParaRPr kumimoji="1" lang="zh-CN" altLang="en-US" dirty="0" smtClean="0"/>
              </a:p>
              <a:p>
                <a:r>
                  <a:rPr kumimoji="1" lang="zh-CN" altLang="en-US" dirty="0" smtClean="0"/>
                  <a:t>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。</a:t>
                </a:r>
                <a:r>
                  <a:rPr lang="zh-CN" altLang="zh-CN" dirty="0" smtClean="0"/>
                  <a:t> 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99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Dijkstra</a:t>
            </a:r>
            <a:r>
              <a:rPr kumimoji="1" lang="zh-CN" altLang="en-US" dirty="0" smtClean="0"/>
              <a:t>算法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堆优化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另一种写法是直接往堆里加，而不是改值。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适用于</a:t>
            </a:r>
            <a:r>
              <a:rPr kumimoji="1" lang="en-US" altLang="zh-CN" dirty="0" smtClean="0"/>
              <a:t>STL</a:t>
            </a:r>
            <a:r>
              <a:rPr kumimoji="1" lang="zh-CN" altLang="en-US" dirty="0" smtClean="0"/>
              <a:t>中的优先队列。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44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SPFA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Shortest Path Faster Algorithm</a:t>
            </a:r>
          </a:p>
          <a:p>
            <a:r>
              <a:rPr lang="zh-CN" altLang="en-US" dirty="0" smtClean="0"/>
              <a:t>队列优化的</a:t>
            </a:r>
            <a:r>
              <a:rPr lang="en-US" altLang="zh-CN" dirty="0" smtClean="0"/>
              <a:t>Bellman-Ford</a:t>
            </a:r>
            <a:r>
              <a:rPr lang="zh-CN" altLang="en-US" dirty="0" smtClean="0"/>
              <a:t>算法</a:t>
            </a:r>
          </a:p>
          <a:p>
            <a:r>
              <a:rPr lang="zh-CN" altLang="en-US" dirty="0" smtClean="0"/>
              <a:t>同样用于求单源最短路。</a:t>
            </a:r>
            <a:endParaRPr lang="zh-CN" altLang="en-US" dirty="0"/>
          </a:p>
          <a:p>
            <a:r>
              <a:rPr lang="zh-CN" altLang="en-US" dirty="0" smtClean="0"/>
              <a:t>可以用于带负权的图。</a:t>
            </a:r>
          </a:p>
        </p:txBody>
      </p:sp>
    </p:spTree>
    <p:extLst>
      <p:ext uri="{BB962C8B-B14F-4D97-AF65-F5344CB8AC3E}">
        <p14:creationId xmlns:p14="http://schemas.microsoft.com/office/powerpoint/2010/main" val="16858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SPFA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算法流程大致如下：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/>
                  <a:t>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CN" altLang="en-US" dirty="0"/>
                  <a:t>为起点，置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dirty="0"/>
                  <a:t>；对于其它点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zh-CN" altLang="en-US" dirty="0"/>
                  <a:t>，置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=∞</m:t>
                    </m:r>
                  </m:oMath>
                </a14:m>
                <a:r>
                  <a:rPr kumimoji="1" lang="zh-CN" altLang="en-US" dirty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维护一个队列，初始为空；加入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取出队首节点，记为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枚举</a:t>
                </a:r>
                <a:r>
                  <a:rPr kumimoji="1" lang="zh-CN" altLang="en-US" dirty="0"/>
                  <a:t>所有与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/>
                  <a:t>相邻的节点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/>
                  <a:t>，用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𝑢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r>
                      <a:rPr kumimoji="1" lang="en-US" altLang="zh-CN" i="1">
                        <a:latin typeface="Cambria Math" charset="0"/>
                      </a:rPr>
                      <m:t>𝑤</m:t>
                    </m:r>
                    <m:r>
                      <a:rPr kumimoji="1"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𝑢</m:t>
                    </m:r>
                    <m:r>
                      <a:rPr kumimoji="1" lang="en-US" altLang="zh-CN" i="1">
                        <a:latin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</a:rPr>
                      <m:t>𝑣</m:t>
                    </m:r>
                    <m:r>
                      <a:rPr kumimoji="1"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；如果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被更新且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 smtClean="0"/>
                  <a:t>不在队列中，则将其加入队列；</a:t>
                </a:r>
                <a:endParaRPr kumimoji="1" lang="zh-CN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如果队列不为空，返回</a:t>
                </a:r>
                <a:r>
                  <a:rPr kumimoji="1" lang="en-US" altLang="zh-CN" dirty="0" smtClean="0"/>
                  <a:t>3</a:t>
                </a:r>
                <a:r>
                  <a:rPr kumimoji="1" lang="zh-CN" altLang="en-US" dirty="0" smtClean="0"/>
                  <a:t>；</a:t>
                </a:r>
                <a:r>
                  <a:rPr kumimoji="1" lang="zh-CN" altLang="en-US" dirty="0"/>
                  <a:t>否则算法结束</a:t>
                </a:r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 r="-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SPFA</a:t>
            </a:r>
            <a:r>
              <a:rPr kumimoji="1" lang="zh-CN" altLang="en-US" dirty="0" smtClean="0"/>
              <a:t>算法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代码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644694" y="2160589"/>
                <a:ext cx="3440039" cy="388077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 smtClean="0">
                    <a:latin typeface="Cambria Math" panose="02040503050406030204" pitchFamily="18" charset="0"/>
                  </a:rPr>
                  <a:t>初始化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endParaRPr lang="zh-CN" altLang="en-US" sz="1800" dirty="0" smtClean="0">
                  <a:latin typeface="Cambria Math" panose="02040503050406030204" pitchFamily="18" charset="0"/>
                </a:endParaRPr>
              </a:p>
              <a:p>
                <a:endParaRPr lang="zh-CN" altLang="en-US" sz="1800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sz="1800" dirty="0" smtClean="0">
                    <a:latin typeface="Cambria Math" panose="02040503050406030204" pitchFamily="18" charset="0"/>
                  </a:rPr>
                  <a:t>判断队列是否为空。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1800" dirty="0" smtClean="0">
                    <a:latin typeface="Cambria Math" panose="02040503050406030204" pitchFamily="18" charset="0"/>
                  </a:rPr>
                  <a:t>取出队首节点。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1800" dirty="0" smtClean="0">
                    <a:latin typeface="Cambria Math" panose="02040503050406030204" pitchFamily="18" charset="0"/>
                  </a:rPr>
                  <a:t>用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这个点更新其他点的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sz="1800" dirty="0" smtClean="0">
                    <a:latin typeface="Cambria Math" panose="02040503050406030204" pitchFamily="18" charset="0"/>
                  </a:rPr>
                  <a:t>，并判断是否要加入队列。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4694" y="2160589"/>
                <a:ext cx="3440039" cy="3880773"/>
              </a:xfrm>
              <a:blipFill rotWithShape="0">
                <a:blip r:embed="rId2"/>
                <a:stretch>
                  <a:fillRect l="-532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0589"/>
            <a:ext cx="496736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SPFA</a:t>
            </a:r>
            <a:r>
              <a:rPr kumimoji="1" lang="zh-CN" altLang="en-US" dirty="0" smtClean="0"/>
              <a:t>算法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复杂度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实际上算法在最坏情况下的复杂度是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𝑛𝑚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但一般来说，除非是故意要卡</a:t>
                </a:r>
                <a:r>
                  <a:rPr kumimoji="1" lang="en-US" altLang="zh-CN" dirty="0" smtClean="0"/>
                  <a:t>SPFA</a:t>
                </a:r>
                <a:r>
                  <a:rPr kumimoji="1" lang="zh-CN" altLang="en-US" dirty="0" smtClean="0"/>
                  <a:t>，否则在效率上是和</a:t>
                </a:r>
                <a:r>
                  <a:rPr kumimoji="1" lang="en-US" altLang="zh-CN" dirty="0" smtClean="0"/>
                  <a:t>Dijkstra</a:t>
                </a:r>
                <a:r>
                  <a:rPr kumimoji="1" lang="zh-CN" altLang="en-US" dirty="0" smtClean="0"/>
                  <a:t>差不多的。</a:t>
                </a:r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 r="-3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18" y="3844262"/>
            <a:ext cx="44069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3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概念介绍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7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SPFA</a:t>
            </a:r>
            <a:r>
              <a:rPr kumimoji="1" lang="zh-CN" altLang="en-US" dirty="0" smtClean="0"/>
              <a:t>算法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优化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有三类常见优化：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zh-CN" dirty="0" smtClean="0"/>
                  <a:t>SLF</a:t>
                </a:r>
                <a:r>
                  <a:rPr kumimoji="1" lang="zh-CN" altLang="en-US" dirty="0" smtClean="0"/>
                  <a:t>（</a:t>
                </a:r>
                <a:r>
                  <a:rPr kumimoji="1" lang="en-US" altLang="zh-CN" dirty="0" smtClean="0"/>
                  <a:t>smallest label first</a:t>
                </a:r>
                <a:r>
                  <a:rPr kumimoji="1" lang="zh-CN" altLang="en-US" dirty="0" smtClean="0"/>
                  <a:t>）：如果加入的元素距离小于队首元素，则置于队首；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zh-CN" dirty="0" smtClean="0"/>
                  <a:t>LLL</a:t>
                </a:r>
                <a:r>
                  <a:rPr kumimoji="1" lang="zh-CN" altLang="en-US" dirty="0" smtClean="0"/>
                  <a:t>（</a:t>
                </a:r>
                <a:r>
                  <a:rPr kumimoji="1" lang="en-US" altLang="zh-CN" dirty="0" smtClean="0"/>
                  <a:t>largest label last</a:t>
                </a:r>
                <a:r>
                  <a:rPr kumimoji="1" lang="zh-CN" altLang="en-US" dirty="0" smtClean="0"/>
                  <a:t>）：记录队列中元素距离平均值，从队首取元素时，如果距离大于平均值则移至队尾，重复直到找到小于等于平均值的元素为止；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随机化：从队首取元素时，有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 smtClean="0"/>
                  <a:t>的概率直接将其移至队尾；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zh-CN" altLang="en-US" dirty="0" smtClean="0"/>
                  <a:t>应当是于图规模有关的一个小概率。</a:t>
                </a:r>
              </a:p>
              <a:p>
                <a:r>
                  <a:rPr kumimoji="1" lang="zh-CN" altLang="en-US" dirty="0" smtClean="0"/>
                  <a:t>其实这些优化不能优化复杂度，甚至可能使算法变慢，但能在一定程度上化解针对性数据。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 r="-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66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Floyd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用于求图中任意两点之间的最短路。即</a:t>
                </a:r>
                <a:r>
                  <a:rPr lang="en-US" altLang="zh-CN" dirty="0" smtClean="0"/>
                  <a:t>APSP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(</a:t>
                </a:r>
                <a:r>
                  <a:rPr lang="en-US" altLang="zh-CN" dirty="0"/>
                  <a:t>a</a:t>
                </a:r>
                <a:r>
                  <a:rPr lang="en-US" altLang="zh-CN" dirty="0" smtClean="0"/>
                  <a:t>ll pairs shortest path)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，空间复杂度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原理是</a:t>
                </a:r>
                <a:r>
                  <a:rPr lang="en-US" altLang="zh-CN" dirty="0" smtClean="0"/>
                  <a:t>DP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13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Floyd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 smtClean="0"/>
                  <a:t>为从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 smtClean="0"/>
                  <a:t>，中途只经过编号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 smtClean="0"/>
                  <a:t>的节点的最短路。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考虑是否经过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如果经过，那么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否则，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直接这样做的空间复杂度是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，我们可以进一步优化。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首先，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 smtClean="0"/>
                  <a:t>只从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CN" altLang="en-US" dirty="0" smtClean="0"/>
                  <a:t>转移，可以用滚动数组优化。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进一步地，如果经过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 smtClean="0"/>
                  <a:t>，那么只会从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CN" altLang="en-US" dirty="0" smtClean="0"/>
                  <a:t>转移，而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..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 smtClean="0"/>
                  <a:t>必然不会这样转移，故可以直接在原数组上迭代。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785" r="-3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76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Floyd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- 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b="0" dirty="0" smtClean="0"/>
                  <a:t>初始值为无穷大。如果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b="0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b="0" dirty="0" smtClean="0"/>
                  <a:t>之间有边那么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b="0" dirty="0" smtClean="0"/>
                  <a:t>为最小的边权。</a:t>
                </a:r>
                <a:endParaRPr lang="en-US" altLang="zh-CN" b="0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5" y="2160589"/>
            <a:ext cx="6646332" cy="11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0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Floyd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拓展应用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0" dirty="0" smtClean="0"/>
                  <a:t>求图中的最小环。先考虑无向图。</a:t>
                </a:r>
                <a:endParaRPr lang="en-US" altLang="zh-CN" b="0" dirty="0" smtClean="0"/>
              </a:p>
              <a:p>
                <a:r>
                  <a:rPr lang="en-US" altLang="zh-CN" dirty="0" smtClean="0"/>
                  <a:t>Floyd</a:t>
                </a:r>
                <a:r>
                  <a:rPr lang="zh-CN" altLang="en-US" dirty="0" smtClean="0"/>
                  <a:t>算法保证了最外层循环到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b="0" dirty="0" smtClean="0"/>
                  <a:t>的时候所有点对之间的最短路只经过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b="0" dirty="0" smtClean="0"/>
                  <a:t>号节点。</a:t>
                </a:r>
                <a:endParaRPr lang="en-US" altLang="zh-CN" b="0" dirty="0" smtClean="0"/>
              </a:p>
              <a:p>
                <a:r>
                  <a:rPr lang="zh-CN" altLang="en-US" b="0" dirty="0" smtClean="0"/>
                  <a:t>环至少有</a:t>
                </a:r>
                <a:r>
                  <a:rPr lang="en-US" altLang="zh-CN" b="0" dirty="0" smtClean="0"/>
                  <a:t>3</a:t>
                </a:r>
                <a:r>
                  <a:rPr lang="zh-CN" altLang="en-US" b="0" dirty="0" smtClean="0"/>
                  <a:t>个节点，设编号最大的为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b="0" dirty="0" smtClean="0"/>
                  <a:t>，与之直接相连的两个节点为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b="0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b="0" dirty="0" smtClean="0"/>
                  <a:t>。</a:t>
                </a:r>
                <a:endParaRPr lang="en-US" altLang="zh-CN" b="0" dirty="0" smtClean="0"/>
              </a:p>
              <a:p>
                <a:r>
                  <a:rPr lang="zh-CN" altLang="en-US" dirty="0" smtClean="0"/>
                  <a:t>环的长度应为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b="0" dirty="0" smtClean="0"/>
                  <a:t>。</a:t>
                </a:r>
                <a:r>
                  <a:rPr lang="zh-CN" altLang="en-US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b="0" dirty="0" smtClean="0"/>
                  <a:t>为边权，如不存在边则为无穷大。</a:t>
                </a:r>
                <a:endParaRPr lang="en-US" altLang="zh-CN" b="0" dirty="0" smtClean="0"/>
              </a:p>
              <a:p>
                <a:r>
                  <a:rPr lang="zh-CN" altLang="en-US" dirty="0" smtClean="0"/>
                  <a:t>我们只要在进行第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b="0" dirty="0" smtClean="0"/>
                  <a:t>次迭代之前枚举所有编号小于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b="0" dirty="0" smtClean="0"/>
                  <a:t>的点对更新答案即可。</a:t>
                </a:r>
                <a:endParaRPr lang="en-US" altLang="zh-CN" b="0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785" r="-3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Floyd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 smtClean="0"/>
              </a:p>
              <a:p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zh-CN" altLang="en-US" b="0" i="1" dirty="0" smtClean="0">
                    <a:latin typeface="Cambria Math" panose="02040503050406030204" pitchFamily="18" charset="0"/>
                  </a:rPr>
                </a:br>
                <a:r>
                  <a:rPr lang="zh-CN" alt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zh-CN" altLang="en-US" b="0" i="1" dirty="0" smtClean="0">
                    <a:latin typeface="Cambria Math" panose="02040503050406030204" pitchFamily="18" charset="0"/>
                  </a:rPr>
                </a:b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 smtClean="0"/>
                  <a:t>只循环到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 smtClean="0"/>
                  <a:t>，因为无向图中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是等价的。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有向图则类似，大家自己思考一下。另外注意两个点的环的情况。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0589"/>
            <a:ext cx="7069666" cy="22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8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最小生成树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48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何谓最小生成树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最小生成树</a:t>
                </a:r>
                <a:r>
                  <a:rPr lang="en-US" altLang="zh-CN" dirty="0" smtClean="0"/>
                  <a:t>	minimum spanning tree (MST)</a:t>
                </a:r>
              </a:p>
              <a:p>
                <a:r>
                  <a:rPr lang="zh-CN" altLang="en-US" dirty="0" smtClean="0"/>
                  <a:t>给定无向连通图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 smtClean="0"/>
                  <a:t>，每条边有边权。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 smtClean="0"/>
                  <a:t>的生成树，使得树上边的边权和最小。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0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Prim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类似于</a:t>
                </a:r>
                <a:r>
                  <a:rPr lang="en-US" altLang="zh-CN" dirty="0" smtClean="0"/>
                  <a:t>Dijkstra</a:t>
                </a:r>
                <a:r>
                  <a:rPr lang="zh-CN" altLang="en-US" dirty="0" smtClean="0"/>
                  <a:t>算法。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贪心思想。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算法流程大致如下：</a:t>
                </a:r>
                <a:endParaRPr lang="en-US" altLang="zh-CN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 smtClean="0"/>
                  <a:t>先任意找一个点加入初始的点集；</a:t>
                </a:r>
                <a:endParaRPr lang="en-US" altLang="zh-CN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求</a:t>
                </a:r>
                <a:r>
                  <a:rPr lang="zh-CN" altLang="en-US" dirty="0" smtClean="0"/>
                  <a:t>出所有尚未加入点集的点到点集内的点的最小边权，如果不存在则为无穷大；</a:t>
                </a:r>
                <a:endParaRPr lang="en-US" altLang="zh-CN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 smtClean="0"/>
                  <a:t>将得到边权最小的点加入点集，边加入最小生成树；</a:t>
                </a:r>
                <a:endParaRPr lang="en-US" altLang="zh-CN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 smtClean="0"/>
                  <a:t>如果点集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 smtClean="0"/>
                  <a:t>，重复第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步。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942" r="-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24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977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b="0" i="1" dirty="0" smtClean="0">
              <a:latin typeface="Cambria Math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4748479" cy="439674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Prim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伪代码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 txBox="1">
                <a:spLocks/>
              </p:cNvSpPr>
              <p:nvPr/>
            </p:nvSpPr>
            <p:spPr>
              <a:xfrm>
                <a:off x="5425813" y="2160589"/>
                <a:ext cx="3848189" cy="44977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latin typeface="Cambria Math" panose="02040503050406030204" pitchFamily="18" charset="0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</a:rPr>
                  <a:t>为节点到已选择点集的最小边权。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dirty="0" smtClean="0">
                    <a:latin typeface="Cambria Math" panose="02040503050406030204" pitchFamily="18" charset="0"/>
                  </a:rPr>
                  <a:t>初始化。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dirty="0" smtClean="0">
                    <a:latin typeface="Cambria Math" panose="02040503050406030204" pitchFamily="18" charset="0"/>
                  </a:rPr>
                  <a:t>找到尚未加入的边权最小的点。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dirty="0" smtClean="0">
                    <a:latin typeface="Cambria Math" panose="02040503050406030204" pitchFamily="18" charset="0"/>
                  </a:rPr>
                  <a:t>加入答案。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dirty="0" smtClean="0">
                    <a:latin typeface="Cambria Math" panose="02040503050406030204" pitchFamily="18" charset="0"/>
                  </a:rPr>
                  <a:t>用这个点更新其他点的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</a:rPr>
                  <a:t>。</a:t>
                </a:r>
                <a:endParaRPr lang="en-US" altLang="zh-CN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813" y="2160589"/>
                <a:ext cx="3848189" cy="4497788"/>
              </a:xfrm>
              <a:prstGeom prst="rect">
                <a:avLst/>
              </a:prstGeom>
              <a:blipFill rotWithShape="0">
                <a:blip r:embed="rId3"/>
                <a:stretch>
                  <a:fillRect l="-634" t="-678" r="-7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86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节点（点）</a:t>
                </a:r>
                <a:r>
                  <a:rPr lang="en-US" altLang="zh-CN" dirty="0" smtClean="0"/>
                  <a:t>	vertex</a:t>
                </a:r>
              </a:p>
              <a:p>
                <a:r>
                  <a:rPr lang="zh-CN" altLang="en-US" dirty="0" smtClean="0"/>
                  <a:t>边</a:t>
                </a:r>
                <a:r>
                  <a:rPr lang="en-US" altLang="zh-CN" dirty="0" smtClean="0"/>
                  <a:t>			edge</a:t>
                </a:r>
              </a:p>
              <a:p>
                <a:r>
                  <a:rPr lang="zh-CN" altLang="en-US" dirty="0" smtClean="0"/>
                  <a:t>点集</a:t>
                </a:r>
                <a:r>
                  <a:rPr lang="en-US" altLang="zh-CN" dirty="0" smtClean="0"/>
                  <a:t>		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/>
                  <a:t>边</a:t>
                </a:r>
                <a:r>
                  <a:rPr lang="zh-CN" altLang="en-US" dirty="0" smtClean="0"/>
                  <a:t>集</a:t>
                </a:r>
                <a:r>
                  <a:rPr lang="en-US" altLang="zh-CN" dirty="0" smtClean="0"/>
                  <a:t>		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图</a:t>
                </a:r>
                <a:r>
                  <a:rPr lang="en-US" altLang="zh-CN" dirty="0" smtClean="0"/>
                  <a:t>	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0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Prim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正确性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令</a:t>
                </a:r>
                <a:r>
                  <a:rPr lang="en-US" altLang="zh-CN" dirty="0" smtClean="0"/>
                  <a:t>Prim</a:t>
                </a:r>
                <a:r>
                  <a:rPr lang="zh-CN" altLang="en-US" dirty="0" smtClean="0"/>
                  <a:t>算法构造出来的树为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 smtClean="0"/>
                  <a:t>，假设存在一棵最小生成树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 smtClean="0"/>
                  <a:t>为在算法过程中加入的第一条不在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中的边，设当前的点集为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𝑛𝑜𝑤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zh-CN" altLang="en-US" dirty="0" smtClean="0"/>
                  <a:t>的两端分别为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 smtClean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𝑛𝑜𝑤</m:t>
                        </m:r>
                      </m:sub>
                    </m:sSub>
                  </m:oMath>
                </a14:m>
                <a:r>
                  <a:rPr lang="zh-CN" altLang="en-US" dirty="0" smtClean="0"/>
                  <a:t>中。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是一棵树，那么存在一条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 smtClean="0"/>
                  <a:t>且不经过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 smtClean="0"/>
                  <a:t>的路径。找到第一条连接一个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𝑛𝑜𝑤</m:t>
                        </m:r>
                      </m:sub>
                    </m:sSub>
                  </m:oMath>
                </a14:m>
                <a:r>
                  <a:rPr lang="zh-CN" altLang="en-US" dirty="0" smtClean="0"/>
                  <a:t>中的点和一个不在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𝑛𝑜𝑤</m:t>
                        </m:r>
                      </m:sub>
                    </m:sSub>
                  </m:oMath>
                </a14:m>
                <a:r>
                  <a:rPr lang="zh-CN" altLang="en-US" dirty="0" smtClean="0"/>
                  <a:t>中的点的边。令这条边为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由于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没有在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 smtClean="0"/>
                  <a:t>被加入的这次迭代中被加入，所以一定有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那么在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中加入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 smtClean="0"/>
                  <a:t>，此时构成了一个环，从环上删去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，得到了一棵树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，而这棵树的边权和不劣于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也是最小生成树。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不断重复以上操作，可以进而将属于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且不属于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zh-CN" altLang="en-US" dirty="0" smtClean="0"/>
                  <a:t>的所有边替换。故</a:t>
                </a:r>
                <a:r>
                  <a:rPr lang="en-US" altLang="zh-CN" dirty="0" smtClean="0"/>
                  <a:t>Prim</a:t>
                </a:r>
                <a:r>
                  <a:rPr lang="zh-CN" altLang="en-US" dirty="0" smtClean="0"/>
                  <a:t>算法构造出来的树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 smtClean="0"/>
                  <a:t>是原图的一棵最小生成树。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 r="-3759" b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84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Prim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MST</a:t>
            </a:r>
            <a:r>
              <a:rPr lang="zh-CN" altLang="en-US" dirty="0" smtClean="0"/>
              <a:t>的环切性质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从上述证明中可以得到一个结论，即最小生成树的“环切性质”。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对于图中任意一条不属于</a:t>
                </a:r>
                <a:r>
                  <a:rPr lang="en-US" altLang="zh-CN" dirty="0" smtClean="0"/>
                  <a:t>MST</a:t>
                </a:r>
                <a:r>
                  <a:rPr lang="zh-CN" altLang="en-US" dirty="0" smtClean="0"/>
                  <a:t>的边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charset="0"/>
                      </a:rPr>
                      <m:t>:(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，对于树上在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charset="0"/>
                      </a:rPr>
                      <m:t>→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 smtClean="0"/>
                  <a:t>路径上的任意一条边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，必定有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altLang="zh-CN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证明也很简单：若非如此，可以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zh-CN" altLang="en-US" dirty="0" smtClean="0"/>
                  <a:t>替换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，易知替换后仍为一棵树，且边权和更小。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 r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48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Prim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复杂度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迭代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次。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 smtClean="0"/>
                  <a:t>最大的尚未加入节点，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修改剩余节点的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 smtClean="0"/>
                  <a:t>值，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总复杂度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形式上是不是和</a:t>
                </a:r>
                <a:r>
                  <a:rPr lang="en-US" altLang="zh-CN" dirty="0" smtClean="0"/>
                  <a:t>Dijkstra</a:t>
                </a:r>
                <a:r>
                  <a:rPr lang="zh-CN" altLang="en-US" dirty="0" smtClean="0"/>
                  <a:t>很像？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如果</a:t>
                </a:r>
                <a:r>
                  <a:rPr lang="zh-CN" altLang="en-US" dirty="0"/>
                  <a:t>用前向星存储图，并用堆优化，可以达到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的复杂度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 r="-3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85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Kruskal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基于和</a:t>
            </a:r>
            <a:r>
              <a:rPr lang="en-US" altLang="zh-CN" dirty="0" smtClean="0"/>
              <a:t>Prim</a:t>
            </a:r>
            <a:r>
              <a:rPr lang="zh-CN" altLang="en-US" dirty="0" smtClean="0"/>
              <a:t>同样的贪心思想。</a:t>
            </a:r>
            <a:endParaRPr lang="en-US" altLang="zh-CN" dirty="0" smtClean="0"/>
          </a:p>
          <a:p>
            <a:r>
              <a:rPr lang="zh-CN" altLang="en-US" dirty="0" smtClean="0"/>
              <a:t>算法流程大致如下：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将所有边按权值排序；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按权值从小到大枚举每条边，如果这条边的两端不在同一个连通块内，则加入这条边，否则舍弃。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1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Kruskal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那么重点就在于如何维护“在同一连通块内”的信息。</a:t>
            </a:r>
            <a:endParaRPr lang="en-US" altLang="zh-CN" dirty="0" smtClean="0"/>
          </a:p>
          <a:p>
            <a:r>
              <a:rPr lang="zh-CN" altLang="en-US" dirty="0" smtClean="0"/>
              <a:t>有一种十分牛逼的数据结构叫做并查集。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6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Kruskal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并查集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09854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并查集用于维护有根树森林的连通性。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 smtClean="0"/>
                  <a:t>表示每个节点的父亲节点。特别地，如果一个节点是根节点，那么</a:t>
                </a:r>
                <a:r>
                  <a:rPr lang="zh-CN" altLang="en-US" smtClean="0"/>
                  <a:t>其</a:t>
                </a:r>
                <a:r>
                  <a:rPr lang="zh-CN" altLang="en-US" smtClean="0"/>
                  <a:t>父亲</a:t>
                </a:r>
                <a:r>
                  <a:rPr lang="zh-CN" altLang="en-US" smtClean="0"/>
                  <a:t>节点</a:t>
                </a:r>
                <a:r>
                  <a:rPr lang="zh-CN" altLang="en-US" smtClean="0"/>
                  <a:t>是</a:t>
                </a:r>
                <a:r>
                  <a:rPr lang="zh-CN" altLang="en-US" dirty="0" smtClean="0"/>
                  <a:t>自身。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如果两个节点拥有相同的父亲节点，那么这两个节点在同一棵树，即同一连通块内。</a:t>
                </a:r>
                <a:endParaRPr lang="en-US" altLang="zh-CN" dirty="0" smtClean="0"/>
              </a:p>
              <a:p>
                <a:r>
                  <a:rPr lang="zh-CN" altLang="en-US" dirty="0"/>
                  <a:t>一</a:t>
                </a:r>
                <a:r>
                  <a:rPr lang="zh-CN" altLang="en-US" dirty="0" smtClean="0"/>
                  <a:t>个朴素的做法是：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098543"/>
              </a:xfrm>
              <a:blipFill rotWithShape="0">
                <a:blip r:embed="rId2"/>
                <a:stretch>
                  <a:fillRect l="-284" t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68" y="4533365"/>
            <a:ext cx="2789767" cy="15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8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Kruskal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并查集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90"/>
                <a:ext cx="8596668" cy="434324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但是这样最坏的复杂度也可以达到单次查询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。我们需要优化。</a:t>
                </a:r>
                <a:endParaRPr lang="en-US" altLang="zh-CN" dirty="0" smtClean="0"/>
              </a:p>
              <a:p>
                <a:r>
                  <a:rPr lang="zh-CN" altLang="en-US" dirty="0"/>
                  <a:t>一</a:t>
                </a:r>
                <a:r>
                  <a:rPr lang="zh-CN" altLang="en-US" dirty="0" smtClean="0"/>
                  <a:t>个优化叫做“路径压缩”。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即，每次往上查自己父亲的同时，将已经查到的父亲的父亲赋为自己的父亲。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这里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 smtClean="0"/>
                  <a:t>的含义就变成了节点的某个祖先。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递归版的实现也很简单：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90"/>
                <a:ext cx="8596668" cy="4343242"/>
              </a:xfrm>
              <a:blipFill rotWithShape="0">
                <a:blip r:embed="rId2"/>
                <a:stretch>
                  <a:fillRect l="-284" t="-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26" y="4674018"/>
            <a:ext cx="5917921" cy="10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Kruskal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并查集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有时候，比如这里，我们需要合并两个集合。</a:t>
            </a:r>
            <a:endParaRPr lang="en-US" altLang="zh-CN" dirty="0" smtClean="0"/>
          </a:p>
          <a:p>
            <a:r>
              <a:rPr lang="zh-CN" altLang="en-US" dirty="0" smtClean="0"/>
              <a:t>方法也很简单：我们找到两个集合的根，然后令其中一个的父亲为另外一个。</a:t>
            </a:r>
            <a:endParaRPr lang="en-US" altLang="zh-CN" dirty="0" smtClean="0"/>
          </a:p>
          <a:p>
            <a:r>
              <a:rPr lang="zh-CN" altLang="en-US" dirty="0"/>
              <a:t>也</a:t>
            </a:r>
            <a:r>
              <a:rPr lang="zh-CN" altLang="en-US" dirty="0" smtClean="0"/>
              <a:t>即：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70" y="3812024"/>
            <a:ext cx="3580897" cy="101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6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Kruskal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并查集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并查集的复杂度我们可以认为是接近线性的。</a:t>
            </a:r>
            <a:endParaRPr lang="en-US" altLang="zh-CN" dirty="0" smtClean="0"/>
          </a:p>
          <a:p>
            <a:r>
              <a:rPr lang="zh-CN" altLang="en-US" dirty="0" smtClean="0"/>
              <a:t>具体的复杂度分析比较复杂，而且一般都涉及到了合并操作的另一个优化。</a:t>
            </a:r>
            <a:endParaRPr lang="en-US" altLang="zh-CN" dirty="0" smtClean="0"/>
          </a:p>
          <a:p>
            <a:r>
              <a:rPr lang="zh-CN" altLang="en-US" dirty="0" smtClean="0"/>
              <a:t>有兴趣的同学可以查询了解。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795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Kruskal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伪代码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回到</a:t>
                </a:r>
                <a:r>
                  <a:rPr lang="en-US" altLang="zh-CN" dirty="0" smtClean="0"/>
                  <a:t>Kruskal</a:t>
                </a:r>
                <a:r>
                  <a:rPr lang="zh-CN" altLang="en-US" dirty="0" smtClean="0"/>
                  <a:t>算法。使用了并查集的</a:t>
                </a:r>
                <a:r>
                  <a:rPr lang="en-US" altLang="zh-CN" dirty="0" smtClean="0"/>
                  <a:t>Kruskal</a:t>
                </a:r>
                <a:r>
                  <a:rPr lang="zh-CN" altLang="en-US" dirty="0" smtClean="0"/>
                  <a:t>算法可以在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 smtClean="0"/>
                  <a:t>的时间复杂度内求解最小生成树问题。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伪代码如下</a:t>
                </a:r>
                <a:r>
                  <a:rPr lang="zh-CN" altLang="en-US" dirty="0"/>
                  <a:t>：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 r="-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21" y="3353567"/>
            <a:ext cx="5328976" cy="21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4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图的分类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有向图</a:t>
            </a:r>
            <a:r>
              <a:rPr lang="en-US" altLang="zh-CN" dirty="0" smtClean="0"/>
              <a:t>		directed graph</a:t>
            </a:r>
          </a:p>
          <a:p>
            <a:r>
              <a:rPr lang="zh-CN" altLang="en-US" dirty="0" smtClean="0"/>
              <a:t>无向图</a:t>
            </a:r>
            <a:r>
              <a:rPr lang="en-US" altLang="zh-CN" dirty="0" smtClean="0"/>
              <a:t>		undirected graph</a:t>
            </a:r>
          </a:p>
          <a:p>
            <a:r>
              <a:rPr lang="zh-CN" altLang="en-US" dirty="0" smtClean="0"/>
              <a:t>混合图</a:t>
            </a:r>
            <a:r>
              <a:rPr lang="en-US" altLang="zh-CN" dirty="0" smtClean="0"/>
              <a:t>		mixed graph</a:t>
            </a:r>
          </a:p>
          <a:p>
            <a:endParaRPr lang="en-US" altLang="zh-CN" dirty="0"/>
          </a:p>
          <a:p>
            <a:r>
              <a:rPr lang="zh-CN" altLang="en-US" dirty="0" smtClean="0"/>
              <a:t>树</a:t>
            </a:r>
            <a:r>
              <a:rPr lang="en-US" altLang="zh-CN" dirty="0" smtClean="0"/>
              <a:t>			tree</a:t>
            </a:r>
          </a:p>
          <a:p>
            <a:r>
              <a:rPr lang="zh-CN" altLang="en-US" dirty="0"/>
              <a:t>有向无环</a:t>
            </a:r>
            <a:r>
              <a:rPr lang="zh-CN" altLang="en-US" dirty="0" smtClean="0"/>
              <a:t>图</a:t>
            </a:r>
            <a:r>
              <a:rPr lang="en-US" altLang="zh-CN" dirty="0" smtClean="0"/>
              <a:t>	directed acyclic graph (DAG)</a:t>
            </a:r>
          </a:p>
          <a:p>
            <a:r>
              <a:rPr lang="zh-CN" altLang="en-US" dirty="0"/>
              <a:t>环套</a:t>
            </a:r>
            <a:r>
              <a:rPr lang="zh-CN" altLang="en-US" dirty="0" smtClean="0"/>
              <a:t>树</a:t>
            </a:r>
            <a:r>
              <a:rPr lang="en-US" altLang="zh-CN" dirty="0" smtClean="0"/>
              <a:t>/</a:t>
            </a:r>
            <a:r>
              <a:rPr lang="zh-CN" altLang="en-US" dirty="0" smtClean="0"/>
              <a:t>外向树</a:t>
            </a:r>
            <a:endParaRPr lang="en-US" altLang="zh-CN" dirty="0" smtClean="0"/>
          </a:p>
          <a:p>
            <a:r>
              <a:rPr lang="zh-CN" altLang="en-US" dirty="0"/>
              <a:t>二分</a:t>
            </a:r>
            <a:r>
              <a:rPr lang="zh-CN" altLang="en-US" dirty="0" smtClean="0"/>
              <a:t>图</a:t>
            </a:r>
            <a:r>
              <a:rPr lang="en-US" altLang="zh-CN" dirty="0" smtClean="0"/>
              <a:t>		bipartite graph</a:t>
            </a:r>
          </a:p>
          <a:p>
            <a:r>
              <a:rPr lang="zh-CN" altLang="en-US" dirty="0"/>
              <a:t>仙人掌</a:t>
            </a:r>
            <a:r>
              <a:rPr lang="zh-CN" altLang="en-US" dirty="0" smtClean="0"/>
              <a:t>图</a:t>
            </a:r>
            <a:r>
              <a:rPr lang="en-US" altLang="zh-CN" dirty="0" smtClean="0"/>
              <a:t>		cacti</a:t>
            </a:r>
          </a:p>
        </p:txBody>
      </p:sp>
    </p:spTree>
    <p:extLst>
      <p:ext uri="{BB962C8B-B14F-4D97-AF65-F5344CB8AC3E}">
        <p14:creationId xmlns:p14="http://schemas.microsoft.com/office/powerpoint/2010/main" val="248054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有向无环图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38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何谓有向无环图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有向图，没有环。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一些有向无环图：</a:t>
            </a:r>
          </a:p>
          <a:p>
            <a:pPr lvl="1"/>
            <a:r>
              <a:rPr kumimoji="1" lang="zh-CN" altLang="en-US" dirty="0" smtClean="0"/>
              <a:t>正常的依赖关系</a:t>
            </a:r>
          </a:p>
          <a:p>
            <a:pPr lvl="1"/>
            <a:r>
              <a:rPr kumimoji="1" lang="zh-CN" altLang="en-US" dirty="0" smtClean="0"/>
              <a:t>公平组合游戏的局面转移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0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拓扑序列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拓扑序列是图中节点的一个排列，满足：</a:t>
                </a:r>
                <a:br>
                  <a:rPr kumimoji="1" lang="zh-CN" altLang="en-US" dirty="0" smtClean="0"/>
                </a:br>
                <a:r>
                  <a:rPr kumimoji="1" lang="zh-CN" altLang="en-US" dirty="0" smtClean="0"/>
                  <a:t>如果序列中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出现在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前面，那么图中不存在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kumimoji="1"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kumimoji="1" lang="zh-CN" altLang="en-US" dirty="0" smtClean="0"/>
                  <a:t>的路径。</a:t>
                </a:r>
              </a:p>
              <a:p>
                <a:r>
                  <a:rPr kumimoji="1" lang="zh-CN" altLang="en-US" dirty="0" smtClean="0"/>
                  <a:t>有向无环图可拓扑，即存在拓扑序列。</a:t>
                </a:r>
              </a:p>
              <a:p>
                <a:pPr lvl="1"/>
                <a:r>
                  <a:rPr kumimoji="1" lang="zh-CN" altLang="en-US" dirty="0" smtClean="0"/>
                  <a:t>按照拓扑序列解决依赖关系。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0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拓扑排序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算法流程大致如下：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统计每个点的入度；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维护一个队列，将所有入度为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的点加入；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取出队首节点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，枚举所有与其相邻的节点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 smtClean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 smtClean="0"/>
                  <a:t>的入度减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，如果变为了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，则加入队列；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如果队列不为空，返回</a:t>
                </a:r>
                <a:r>
                  <a:rPr kumimoji="1" lang="en-US" altLang="zh-CN" dirty="0" smtClean="0"/>
                  <a:t>2</a:t>
                </a:r>
                <a:r>
                  <a:rPr kumimoji="1" lang="zh-CN" altLang="en-US" dirty="0" smtClean="0"/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dirty="0" smtClean="0"/>
                  <a:t>出队顺序即为拓扑序列。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7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Tarjan</a:t>
            </a:r>
            <a:r>
              <a:rPr lang="zh-CN" altLang="en-US" dirty="0" smtClean="0"/>
              <a:t>强连通分量算法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50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连通性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首先我们要具体了解连通性的概念。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对于有向图而言：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强连通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弱</a:t>
                </a:r>
                <a:r>
                  <a:rPr lang="zh-CN" altLang="en-US" dirty="0" smtClean="0"/>
                  <a:t>联通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对于无向图而言：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联通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双</a:t>
                </a:r>
                <a:r>
                  <a:rPr lang="zh-CN" altLang="en-US" dirty="0" smtClean="0"/>
                  <a:t>联通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拓展：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 smtClean="0"/>
                  <a:t>-</a:t>
                </a:r>
                <a:r>
                  <a:rPr lang="zh-CN" altLang="en-US" dirty="0" smtClean="0"/>
                  <a:t>联通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95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强连通分量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对于一张有向图，如果整张图强连通，那么它是强连通图。</a:t>
            </a:r>
            <a:endParaRPr lang="en-US" altLang="zh-CN" dirty="0" smtClean="0"/>
          </a:p>
          <a:p>
            <a:r>
              <a:rPr lang="zh-CN" altLang="en-US" dirty="0" smtClean="0"/>
              <a:t>如果它的某个子图强连通，那么这个子图是一个强连通分量。</a:t>
            </a:r>
            <a:endParaRPr lang="en-US" altLang="zh-CN" dirty="0" smtClean="0"/>
          </a:p>
          <a:p>
            <a:r>
              <a:rPr lang="en-US" altLang="zh-CN" dirty="0" smtClean="0"/>
              <a:t>Tarjan</a:t>
            </a:r>
            <a:r>
              <a:rPr lang="zh-CN" altLang="en-US" dirty="0" smtClean="0"/>
              <a:t>算法可以求出有向图的所有极大强连通分量。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5524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Tarjan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Tarjan</a:t>
                </a:r>
                <a:r>
                  <a:rPr lang="zh-CN" altLang="en-US" dirty="0" smtClean="0"/>
                  <a:t>算法的实质是将图转成树，然后在树上求解问题。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首先任意构造一棵原图的生成树，并任选一个点为根。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深度优先遍历这棵树。对于每个节点，我们维护两个值：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𝑑𝑓𝑛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 smtClean="0"/>
                  <a:t>，代表访问这个节点的时间戳；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 smtClean="0"/>
                  <a:t>，代表这个节点的子树中所有节点，通过“向上的”非树边能访问到的最早的时间戳。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同时维护一个队列，代表当前遍历过的且尚未确定属于哪个强连通分量的节点，按照遍历顺序排列。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97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Tarjan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70" y="1168400"/>
            <a:ext cx="4521200" cy="56896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1828800"/>
                <a:ext cx="4184035" cy="4212560"/>
              </a:xfrm>
            </p:spPr>
            <p:txBody>
              <a:bodyPr/>
              <a:lstStyle/>
              <a:p>
                <a:r>
                  <a:rPr lang="zh-CN" altLang="en-US" dirty="0" smtClean="0"/>
                  <a:t>打上时间戳，加入队列；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枚举每条从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发出的边；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第一次访问：是树边；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已在队列中：是向上的非树边；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找到了一个强连通分量（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是分量中第一次访问的节点）；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将队列中的元素标记为属于此强连通分量。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1828800"/>
                <a:ext cx="4184035" cy="4212560"/>
              </a:xfrm>
              <a:blipFill rotWithShape="0">
                <a:blip r:embed="rId3"/>
                <a:stretch>
                  <a:fillRect l="-292" t="-579" r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4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Tarjan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很明显复杂度为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，即遍历图的复杂度。</a:t>
                </a:r>
                <a:endParaRPr lang="en-US" altLang="zh-CN" dirty="0" smtClean="0"/>
              </a:p>
              <a:p>
                <a:r>
                  <a:rPr lang="en-US" altLang="zh-CN" dirty="0" smtClean="0"/>
                  <a:t>Tarjan</a:t>
                </a:r>
                <a:r>
                  <a:rPr lang="zh-CN" altLang="en-US" dirty="0" smtClean="0"/>
                  <a:t>算法也可以用于求无向图中的边双连通分量，只需要稍作改动：不允许从一个点走回其父亲。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最重要的问题是：求出强连通分量之后可以干什么？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 r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其他的东西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188696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重边</a:t>
            </a:r>
            <a:r>
              <a:rPr lang="en-US" altLang="zh-CN" dirty="0" smtClean="0"/>
              <a:t>			multiple edges</a:t>
            </a:r>
          </a:p>
          <a:p>
            <a:r>
              <a:rPr lang="zh-CN" altLang="en-US" dirty="0" smtClean="0"/>
              <a:t>自环</a:t>
            </a:r>
            <a:r>
              <a:rPr lang="en-US" altLang="zh-CN" dirty="0" smtClean="0"/>
              <a:t>			loop</a:t>
            </a:r>
          </a:p>
          <a:p>
            <a:r>
              <a:rPr lang="zh-CN" altLang="en-US" dirty="0" smtClean="0"/>
              <a:t>路径</a:t>
            </a:r>
            <a:r>
              <a:rPr lang="en-US" altLang="zh-CN" dirty="0" smtClean="0"/>
              <a:t>			route</a:t>
            </a:r>
          </a:p>
          <a:p>
            <a:r>
              <a:rPr lang="zh-CN" altLang="en-US" dirty="0" smtClean="0"/>
              <a:t>环</a:t>
            </a:r>
            <a:r>
              <a:rPr lang="en-US" altLang="zh-CN" dirty="0" smtClean="0"/>
              <a:t>			ring</a:t>
            </a:r>
          </a:p>
          <a:p>
            <a:r>
              <a:rPr lang="zh-CN" altLang="en-US" dirty="0"/>
              <a:t>生成</a:t>
            </a:r>
            <a:r>
              <a:rPr lang="zh-CN" altLang="en-US" dirty="0" smtClean="0"/>
              <a:t>树</a:t>
            </a:r>
            <a:r>
              <a:rPr lang="en-US" altLang="zh-CN" dirty="0" smtClean="0"/>
              <a:t>		spanning tree</a:t>
            </a:r>
          </a:p>
          <a:p>
            <a:r>
              <a:rPr lang="zh-CN" altLang="en-US" dirty="0" smtClean="0"/>
              <a:t>度数</a:t>
            </a:r>
            <a:r>
              <a:rPr lang="en-US" altLang="zh-CN" dirty="0" smtClean="0"/>
              <a:t>			degree</a:t>
            </a:r>
          </a:p>
          <a:p>
            <a:pPr lvl="1"/>
            <a:r>
              <a:rPr lang="zh-CN" altLang="en-US" dirty="0"/>
              <a:t>入</a:t>
            </a:r>
            <a:r>
              <a:rPr lang="zh-CN" altLang="en-US" dirty="0" smtClean="0"/>
              <a:t>度</a:t>
            </a:r>
            <a:r>
              <a:rPr lang="en-US" altLang="zh-CN" dirty="0" smtClean="0"/>
              <a:t>		in-degree</a:t>
            </a:r>
          </a:p>
          <a:p>
            <a:pPr lvl="1"/>
            <a:r>
              <a:rPr lang="zh-CN" altLang="en-US" dirty="0"/>
              <a:t>出</a:t>
            </a:r>
            <a:r>
              <a:rPr lang="zh-CN" altLang="en-US" dirty="0" smtClean="0"/>
              <a:t>度</a:t>
            </a:r>
            <a:r>
              <a:rPr lang="en-US" altLang="zh-CN" dirty="0" smtClean="0"/>
              <a:t>		out-degree</a:t>
            </a:r>
          </a:p>
          <a:p>
            <a:r>
              <a:rPr lang="zh-CN" altLang="en-US" dirty="0" smtClean="0"/>
              <a:t>拓扑排序</a:t>
            </a:r>
            <a:r>
              <a:rPr lang="en-US" altLang="zh-CN" dirty="0" smtClean="0"/>
              <a:t>		topological sort</a:t>
            </a:r>
          </a:p>
          <a:p>
            <a:r>
              <a:rPr lang="zh-CN" altLang="en-US" dirty="0" smtClean="0"/>
              <a:t>连通性</a:t>
            </a:r>
            <a:r>
              <a:rPr lang="en-US" altLang="zh-CN" dirty="0" smtClean="0"/>
              <a:t>		connectivity</a:t>
            </a:r>
          </a:p>
        </p:txBody>
      </p:sp>
    </p:spTree>
    <p:extLst>
      <p:ext uri="{BB962C8B-B14F-4D97-AF65-F5344CB8AC3E}">
        <p14:creationId xmlns:p14="http://schemas.microsoft.com/office/powerpoint/2010/main" val="282060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/>
              <a:t>- APIO2009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ATM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给定一张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 smtClean="0"/>
                  <a:t>条边的有向图，每个点有点权，有一些点被标记为终止节点。从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号点出发，沿着图中的边走，最后走到一个终止节点，途中经过的点的点权和为你的收益。如果经过了一个点多次，收益也只能计算一次。求最大的收益。保证能从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号点走到某个终止节点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≤500,000</m:t>
                    </m:r>
                  </m:oMath>
                </a14:m>
                <a:r>
                  <a:rPr lang="zh-CN" altLang="en-US" dirty="0" smtClean="0"/>
                  <a:t>。</a:t>
                </a:r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785" r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4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Tarjan</a:t>
            </a:r>
            <a:r>
              <a:rPr lang="zh-CN" altLang="en-US" dirty="0" smtClean="0"/>
              <a:t>算法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如果我们走到了某个强连通分量，那么我们就可以走遍这个强连通分量中的每个节点，然后从任意一条边走出这个强连通分量。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那么我们把每个强连通分量缩成一个点，并把这些点的点权和作为新的点的点权。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这样我们得到了一个</a:t>
                </a:r>
                <a:r>
                  <a:rPr lang="en-US" altLang="zh-CN" dirty="0" smtClean="0"/>
                  <a:t>DAG</a:t>
                </a:r>
                <a:r>
                  <a:rPr lang="zh-CN" altLang="en-US" dirty="0" smtClean="0"/>
                  <a:t>，似乎可以</a:t>
                </a:r>
                <a:r>
                  <a:rPr lang="en-US" altLang="zh-CN" dirty="0" smtClean="0"/>
                  <a:t>DP</a:t>
                </a:r>
                <a:r>
                  <a:rPr lang="zh-CN" altLang="en-US" dirty="0" smtClean="0"/>
                  <a:t>了。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 smtClean="0"/>
                  <a:t>表示走到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号节点的最大收益，有：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直接按照拓扑序</a:t>
                </a:r>
                <a:r>
                  <a:rPr lang="en-US" altLang="zh-CN" dirty="0" smtClean="0"/>
                  <a:t>DP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当然由于是</a:t>
                </a:r>
                <a:r>
                  <a:rPr lang="en-US" altLang="zh-CN" dirty="0" smtClean="0"/>
                  <a:t>DAG</a:t>
                </a:r>
                <a:r>
                  <a:rPr lang="zh-CN" altLang="en-US" dirty="0" smtClean="0"/>
                  <a:t>，直接做最长路也是可以的。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01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强连通分量</a:t>
            </a:r>
            <a:r>
              <a:rPr lang="en-US" altLang="zh-CN" dirty="0"/>
              <a:t>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性质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如果我们把有向图中所有极大强连通分量都视作一个节点，然后重新构图，新的图会是一个</a:t>
                </a:r>
                <a:r>
                  <a:rPr lang="en-US" altLang="zh-CN" dirty="0" smtClean="0"/>
                  <a:t>DAG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对于无向图，新的图会是一棵树。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证明很简单。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更进一步地，还可以利用</a:t>
                </a:r>
                <a:r>
                  <a:rPr lang="en-US" altLang="zh-CN" dirty="0" smtClean="0"/>
                  <a:t>Tarjan</a:t>
                </a:r>
                <a:r>
                  <a:rPr lang="zh-CN" altLang="en-US" dirty="0" smtClean="0"/>
                  <a:t>算法求出的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𝑑𝑓𝑛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zh-CN" altLang="en-US" dirty="0" smtClean="0"/>
                  <a:t>来求割边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割点。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zh-CN" altLang="en-US" dirty="0" smtClean="0"/>
                  <a:t>存在儿子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 smtClean="0"/>
                  <a:t>满足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𝑙𝑜𝑤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altLang="zh-CN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𝑑𝑓𝑛</m:t>
                    </m:r>
                    <m:r>
                      <a:rPr lang="en-US" altLang="zh-CN" i="1" dirty="0" smtClean="0">
                        <a:latin typeface="Cambria Math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zh-CN" altLang="en-US" dirty="0" smtClean="0"/>
                  <a:t>是割点（根需要有两个儿子满足）；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若边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满足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𝑙𝑜𝑤</m:t>
                    </m:r>
                    <m:r>
                      <a:rPr lang="en-US" altLang="zh-CN" i="1" dirty="0" smtClean="0">
                        <a:latin typeface="Cambria Math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charset="0"/>
                      </a:rPr>
                      <m:t>]&gt;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𝑑𝑓𝑛</m:t>
                    </m:r>
                    <m:r>
                      <a:rPr lang="en-US" altLang="zh-CN" i="1" dirty="0" smtClean="0">
                        <a:latin typeface="Cambria Math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为割边（注意判断重边）；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785" r="-3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8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483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NOIP2013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D1P3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货车运输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条边的无向图，每条边有边权。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𝑞</m:t>
                    </m:r>
                  </m:oMath>
                </a14:m>
                <a:r>
                  <a:rPr kumimoji="1" lang="zh-CN" altLang="en-US" dirty="0"/>
                  <a:t>个询问，求两点间的一条路径，满足路径上最大的边权最小。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&lt;10000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&lt;50000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𝑞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&lt;30000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5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NOIP2014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D2P2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寻找道路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条边的有向图，边的权值均为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求一条起点到终点的最短路径，满足路径上所有点的出边指向的点都可以到达终点。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0&lt;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≤200000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7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USACO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 </a:t>
            </a:r>
            <a:r>
              <a:rPr lang="en-US" altLang="zh-CN" dirty="0" smtClean="0"/>
              <a:t>February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Gold</a:t>
            </a:r>
            <a:br>
              <a:rPr lang="en-US" altLang="zh-CN" dirty="0" smtClean="0"/>
            </a:br>
            <a:r>
              <a:rPr lang="en-US" altLang="zh-CN" dirty="0" smtClean="0"/>
              <a:t>Roadblock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条边的无向连通图，每条边有边权</a:t>
                </a:r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可以选择一条边将其权值翻倍。求翻倍后从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的最短路长度最长可以是多少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≤250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≤25000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57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Beijing WC 2012</a:t>
            </a:r>
            <a:br>
              <a:rPr lang="en-US" altLang="zh-CN" dirty="0" smtClean="0"/>
            </a:br>
            <a:r>
              <a:rPr lang="zh-CN" altLang="en-US" dirty="0" smtClean="0"/>
              <a:t>冻结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</a:t>
                </a:r>
                <a:r>
                  <a:rPr kumimoji="1" lang="zh-CN" altLang="en-US" dirty="0" smtClean="0"/>
                  <a:t>无向连通图</a:t>
                </a:r>
                <a:r>
                  <a:rPr kumimoji="1" lang="zh-CN" altLang="en-US" dirty="0"/>
                  <a:t>，每条边有边权</a:t>
                </a:r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可以将最多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zh-CN" altLang="en-US" dirty="0" smtClean="0"/>
                  <a:t>条边的边权变为原来的一半。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求从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的最短路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𝑛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𝑘</m:t>
                    </m:r>
                    <m:r>
                      <a:rPr lang="en-US" altLang="zh-CN" b="0" i="1" smtClean="0">
                        <a:latin typeface="Cambria Math" charset="0"/>
                      </a:rPr>
                      <m:t>≤50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8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NOIP2009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P3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最优贸易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条边的混合图。</a:t>
                </a:r>
              </a:p>
              <a:p>
                <a:r>
                  <a:rPr kumimoji="1" lang="zh-CN" altLang="en-US" dirty="0" smtClean="0"/>
                  <a:t>一种物品在每个点有一个售价。</a:t>
                </a:r>
              </a:p>
              <a:p>
                <a:r>
                  <a:rPr kumimoji="1" lang="zh-CN" altLang="en-US" dirty="0" smtClean="0"/>
                  <a:t>你需要从起点走到终点，沿途可以进行一次交易（购入一次物品并卖出一次），赚取差价作为收益。可以重复经过一个点。</a:t>
                </a:r>
              </a:p>
              <a:p>
                <a:r>
                  <a:rPr kumimoji="1" lang="zh-CN" altLang="en-US" dirty="0" smtClean="0"/>
                  <a:t>求最大收益。也可以不进行交易。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≤500000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BZOJ2208 – JSOI2010</a:t>
            </a:r>
            <a:br>
              <a:rPr kumimoji="1" lang="en-US" altLang="zh-CN" dirty="0" smtClean="0"/>
            </a:br>
            <a:r>
              <a:rPr kumimoji="1" lang="zh-CN" altLang="en-US" dirty="0" smtClean="0"/>
              <a:t>连通数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个点的有向无环图。</a:t>
                </a:r>
              </a:p>
              <a:p>
                <a:r>
                  <a:rPr kumimoji="1" lang="zh-CN" altLang="en-US" dirty="0" smtClean="0"/>
                  <a:t>求每个点可以到多少个点。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≤2000</m:t>
                    </m:r>
                  </m:oMath>
                </a14:m>
                <a:r>
                  <a:rPr kumimoji="1" lang="zh-CN" altLang="en-US" dirty="0" smtClean="0"/>
                  <a:t>。此处为原题的削弱。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3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复杂一点的东西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独立集</a:t>
            </a:r>
            <a:r>
              <a:rPr lang="en-US" altLang="zh-CN" dirty="0" smtClean="0"/>
              <a:t>		independent set</a:t>
            </a:r>
          </a:p>
          <a:p>
            <a:r>
              <a:rPr lang="zh-CN" altLang="en-US" dirty="0" smtClean="0"/>
              <a:t>团</a:t>
            </a:r>
            <a:r>
              <a:rPr lang="en-US" altLang="zh-CN" dirty="0" smtClean="0"/>
              <a:t>			clique</a:t>
            </a:r>
          </a:p>
          <a:p>
            <a:r>
              <a:rPr lang="zh-CN" altLang="en-US" dirty="0" smtClean="0"/>
              <a:t>点覆盖</a:t>
            </a:r>
            <a:r>
              <a:rPr lang="en-US" altLang="zh-CN" dirty="0" smtClean="0"/>
              <a:t>		dominating set</a:t>
            </a:r>
          </a:p>
          <a:p>
            <a:r>
              <a:rPr lang="zh-CN" altLang="en-US" dirty="0" smtClean="0"/>
              <a:t>边覆盖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这些现在不讲</a:t>
            </a:r>
            <a:r>
              <a:rPr lang="en-US" altLang="zh-CN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26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模拟题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P2</a:t>
            </a:r>
            <a:br>
              <a:rPr kumimoji="1" lang="en-US" altLang="zh-CN" dirty="0" smtClean="0"/>
            </a:br>
            <a:r>
              <a:rPr kumimoji="1" lang="zh-CN" altLang="en-US" dirty="0" smtClean="0"/>
              <a:t>删边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条边的无向图，依次删去其中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条边。</a:t>
                </a:r>
              </a:p>
              <a:p>
                <a:r>
                  <a:rPr kumimoji="1" lang="zh-CN" altLang="en-US" dirty="0" smtClean="0"/>
                  <a:t>求每次删去一条边后，图中连通块的个数。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7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模拟题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P4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旅行路线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条边的无向图，每条边有长度和收费。</a:t>
                </a:r>
              </a:p>
              <a:p>
                <a:r>
                  <a:rPr kumimoji="1" lang="zh-CN" altLang="en-US" dirty="0" smtClean="0"/>
                  <a:t>求从起点到终点的一条路径，要求首先长度最小，在此前提下费用最小。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 r="-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55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Nescafe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P2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黑暗城堡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条边的无向连通图，每条边有边权。</a:t>
                </a:r>
              </a:p>
              <a:p>
                <a:r>
                  <a:rPr kumimoji="1" lang="zh-CN" altLang="en-US" dirty="0" smtClean="0"/>
                  <a:t>求有多少棵生成树满足，树上从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号点到每个点的路径长度等于原图中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号点到该点的最短路长度。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−1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zh-CN" altLang="en-US" dirty="0" smtClean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模拟题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公共路径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条边的无向图，每条边有边权。</a:t>
                </a:r>
              </a:p>
              <a:p>
                <a:r>
                  <a:rPr kumimoji="1" lang="zh-CN" altLang="en-US" dirty="0" smtClean="0"/>
                  <a:t>有两对起点终点，分别求这两对点间的最短路，并使得其公共部分最长。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≤2000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1099" r="-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4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模拟题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Xor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条边的无向图，每条边有边权。</a:t>
                </a:r>
              </a:p>
              <a:p>
                <a:r>
                  <a:rPr kumimoji="1" lang="zh-CN" altLang="en-US" dirty="0" smtClean="0"/>
                  <a:t>判断是否所有环的边权异或和均为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≤50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边权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69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POJ3177</a:t>
            </a:r>
            <a:br>
              <a:rPr lang="en-US" dirty="0" smtClean="0"/>
            </a:br>
            <a:r>
              <a:rPr lang="en-US" dirty="0" smtClean="0"/>
              <a:t>Redundant Paths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给定一张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个点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条边</a:t>
                </a:r>
                <a:r>
                  <a:rPr lang="zh-CN" altLang="en-US" dirty="0" smtClean="0"/>
                  <a:t>的无向连通图，要求添加一些边，使得任意两节点间存在至少两条不相交的路径。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求最少需要添加多少条边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zh-CN" altLang="en-US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𝑛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𝑚</m:t>
                    </m:r>
                    <m:r>
                      <a:rPr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785" r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模拟题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zh-CN" altLang="en-US" dirty="0" smtClean="0"/>
              <a:t>逃跑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条边的无向图，每条边有两个权值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有一个国王和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个骑士，初始时都处于各自的格子（同一个格子也可能有多个角色）。所有人都要移动到终点。</a:t>
                </a:r>
              </a:p>
              <a:p>
                <a:r>
                  <a:rPr kumimoji="1" lang="zh-CN" altLang="en-US" dirty="0" smtClean="0"/>
                  <a:t>国王经过一条边的代价是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，骑士经过一条边的代价是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。</a:t>
                </a:r>
              </a:p>
              <a:p>
                <a:r>
                  <a:rPr kumimoji="1" lang="zh-CN" altLang="en-US" dirty="0" smtClean="0"/>
                  <a:t>如果国王遇到一个骑士（即到达同一个点），则国王可以和骑士一起行动，只计算骑士的代价，国王自己不计算代价。</a:t>
                </a:r>
              </a:p>
              <a:p>
                <a:r>
                  <a:rPr kumimoji="1" lang="zh-CN" altLang="en-US" dirty="0" smtClean="0"/>
                  <a:t>求所有人移动到终点的最小代价和。</a:t>
                </a:r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 r="-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1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SDOI2010</a:t>
            </a:r>
            <a:br>
              <a:rPr lang="en-US" dirty="0" smtClean="0"/>
            </a:br>
            <a:r>
              <a:rPr lang="zh-CN" altLang="en-US" dirty="0" smtClean="0"/>
              <a:t>所驼门王的宝藏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  <m:r>
                      <a:rPr lang="en-US" altLang="zh-CN" b="0" i="1" smtClean="0">
                        <a:latin typeface="Cambria Math" charset="0"/>
                      </a:rPr>
                      <m:t>×</m:t>
                    </m:r>
                    <m:r>
                      <a:rPr lang="en-US" altLang="zh-CN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zh-CN" altLang="en-US" dirty="0" smtClean="0"/>
                  <a:t>的网格，其中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 smtClean="0"/>
                  <a:t>个点有传送门。传送门有三类：</a:t>
                </a:r>
                <a:endParaRPr lang="en-US" altLang="zh-CN" dirty="0" smtClean="0"/>
              </a:p>
              <a:p>
                <a:pPr>
                  <a:buFont typeface="+mj-lt"/>
                  <a:buAutoNum type="arabicPeriod"/>
                </a:pPr>
                <a:r>
                  <a:rPr lang="zh-CN" altLang="en-US" dirty="0" smtClean="0"/>
                  <a:t>可以到达任意同行的传送门；</a:t>
                </a:r>
                <a:endParaRPr lang="en-US" altLang="zh-CN" dirty="0" smtClean="0"/>
              </a:p>
              <a:p>
                <a:pPr>
                  <a:buFont typeface="+mj-lt"/>
                  <a:buAutoNum type="arabicPeriod"/>
                </a:pPr>
                <a:r>
                  <a:rPr lang="zh-CN" altLang="en-US" dirty="0" smtClean="0"/>
                  <a:t>可以到达任意同列的传送门；</a:t>
                </a:r>
                <a:endParaRPr lang="en-US" altLang="zh-CN" dirty="0" smtClean="0"/>
              </a:p>
              <a:p>
                <a:pPr>
                  <a:buFont typeface="+mj-lt"/>
                  <a:buAutoNum type="arabicPeriod"/>
                </a:pPr>
                <a:r>
                  <a:rPr lang="zh-CN" altLang="en-US" dirty="0" smtClean="0"/>
                  <a:t>可以到达八连通相邻的传送门。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从任意传送门出发，问最多可以经过多少不同的传送门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𝑁</m:t>
                    </m:r>
                    <m:r>
                      <a:rPr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𝐶</m:t>
                    </m:r>
                    <m:r>
                      <a:rPr lang="en-US" altLang="zh-CN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dirty="0" smtClean="0"/>
                  <a:t>。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32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HAOI2016</a:t>
            </a:r>
            <a:br>
              <a:rPr lang="en-US" dirty="0" smtClean="0"/>
            </a:br>
            <a:r>
              <a:rPr lang="zh-CN" altLang="en-US" dirty="0" smtClean="0"/>
              <a:t>旅行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条边的无向图，每条边有边权</a:t>
                </a:r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r>
                  <a:rPr lang="zh-CN" altLang="en-US" dirty="0" smtClean="0"/>
                  <a:t>求一条从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zh-CN" altLang="en-US" dirty="0" smtClean="0"/>
                  <a:t>的路径，使得路径上最大边权与最小边权的比值最小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𝑛</m:t>
                    </m:r>
                    <m:r>
                      <a:rPr lang="en-US" altLang="zh-CN" b="0" i="1" smtClean="0">
                        <a:latin typeface="Cambria Math" charset="0"/>
                      </a:rPr>
                      <m:t>≤500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≤5000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7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CF111D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r>
              <a:rPr kumimoji="1" lang="en-US" altLang="zh-CN" dirty="0" smtClean="0"/>
              <a:t>Edges in MST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 smtClean="0"/>
                  <a:t>条边的无向图，每条边有边权。</a:t>
                </a:r>
              </a:p>
              <a:p>
                <a:r>
                  <a:rPr kumimoji="1" lang="zh-CN" altLang="en-US" dirty="0" smtClean="0"/>
                  <a:t>询问哪些边一定在最小生成树上；哪些边一定不在；哪些边可能在也可能不在</a:t>
                </a:r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1≤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≤100000</m:t>
                    </m:r>
                  </m:oMath>
                </a14:m>
                <a:r>
                  <a:rPr kumimoji="1" lang="zh-CN" altLang="en-US" dirty="0" smtClean="0"/>
                  <a:t>。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94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一些记号与约定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r>
                      <a:rPr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 smtClean="0"/>
                  <a:t>代表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 smtClean="0"/>
                  <a:t>的有向边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 smtClean="0"/>
                  <a:t>代表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zh-CN" altLang="en-US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kumimoji="1" lang="zh-CN" altLang="en-US" dirty="0" smtClean="0"/>
                  <a:t>的无向边（如果会引起歧义，则用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𝑖</m:t>
                    </m:r>
                    <m:r>
                      <a:rPr lang="en-US" altLang="zh-CN" b="0" i="1" smtClean="0">
                        <a:latin typeface="Cambria Math" charset="0"/>
                      </a:rPr>
                      <m:t>↔</m:t>
                    </m:r>
                    <m:r>
                      <a:rPr lang="en-US" altLang="zh-CN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kumimoji="1" lang="zh-CN" altLang="en-US" dirty="0" smtClean="0"/>
                  <a:t>）</a:t>
                </a:r>
              </a:p>
              <a:p>
                <a:r>
                  <a:rPr kumimoji="1" lang="zh-CN" altLang="en-US" dirty="0" smtClean="0"/>
                  <a:t>默认情况下，节点编号为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1∼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87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HNOI2012</a:t>
            </a:r>
            <a:r>
              <a:rPr lang="zh-CN" altLang="en-US" dirty="0" smtClean="0"/>
              <a:t> </a:t>
            </a:r>
            <a:r>
              <a:rPr lang="en-US" altLang="zh-CN" dirty="0" smtClean="0"/>
              <a:t>(World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Finals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 </a:t>
            </a:r>
            <a:r>
              <a:rPr lang="en-US" altLang="zh-CN" dirty="0" smtClean="0"/>
              <a:t>H)</a:t>
            </a:r>
            <a:br>
              <a:rPr lang="en-US" altLang="zh-CN" dirty="0" smtClean="0"/>
            </a:br>
            <a:r>
              <a:rPr lang="zh-CN" altLang="en-US" dirty="0" smtClean="0"/>
              <a:t>矿场搭建 </a:t>
            </a:r>
            <a:r>
              <a:rPr lang="en-US" altLang="zh-CN" dirty="0" smtClean="0"/>
              <a:t>(Mining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个点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</m:oMath>
                </a14:m>
                <a:r>
                  <a:rPr kumimoji="1" lang="zh-CN" altLang="en-US" dirty="0"/>
                  <a:t>条边</a:t>
                </a:r>
                <a:r>
                  <a:rPr kumimoji="1" lang="zh-CN" altLang="en-US" dirty="0" smtClean="0"/>
                  <a:t>的无向连通图。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从图中选出一些点打上标记，要求无论删去图中的哪个点，剩下的点都能到达有标记的点。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求最少需要标记多少点，并求有多少种选择方案</a:t>
                </a:r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≤50000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84"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6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终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95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图的存储结构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讲义">
      <a:majorFont>
        <a:latin typeface="Tw Cen MT Condensed"/>
        <a:ea typeface="华文中宋"/>
        <a:cs typeface=""/>
      </a:majorFont>
      <a:minorFont>
        <a:latin typeface="Cambria Math"/>
        <a:ea typeface="华文中宋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1387</TotalTime>
  <Words>4854</Words>
  <Application>Microsoft Macintosh PowerPoint</Application>
  <PresentationFormat>Widescreen</PresentationFormat>
  <Paragraphs>491</Paragraphs>
  <Slides>81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Calibri</vt:lpstr>
      <vt:lpstr>Cambria Math</vt:lpstr>
      <vt:lpstr>Courier New</vt:lpstr>
      <vt:lpstr>FZYaoTi-M06S</vt:lpstr>
      <vt:lpstr>Wingdings 3</vt:lpstr>
      <vt:lpstr>华文中宋</vt:lpstr>
      <vt:lpstr>宋体</vt:lpstr>
      <vt:lpstr>Arial</vt:lpstr>
      <vt:lpstr>平面</vt:lpstr>
      <vt:lpstr>图论</vt:lpstr>
      <vt:lpstr>目录</vt:lpstr>
      <vt:lpstr>概念介绍</vt:lpstr>
      <vt:lpstr>基本概念</vt:lpstr>
      <vt:lpstr>图的分类</vt:lpstr>
      <vt:lpstr>其他的东西</vt:lpstr>
      <vt:lpstr>复杂一点的东西</vt:lpstr>
      <vt:lpstr>一些记号与约定</vt:lpstr>
      <vt:lpstr>图的存储结构</vt:lpstr>
      <vt:lpstr>最基础的想法</vt:lpstr>
      <vt:lpstr>邻接表</vt:lpstr>
      <vt:lpstr>前向星</vt:lpstr>
      <vt:lpstr>前向星</vt:lpstr>
      <vt:lpstr>最短路</vt:lpstr>
      <vt:lpstr>何谓最短路</vt:lpstr>
      <vt:lpstr>宽度优先搜索</vt:lpstr>
      <vt:lpstr>Dijkstra算法</vt:lpstr>
      <vt:lpstr>Dijkstra算法</vt:lpstr>
      <vt:lpstr>Dijkstra算法</vt:lpstr>
      <vt:lpstr>Dijkstra算法</vt:lpstr>
      <vt:lpstr>Dijkstra算法 – 代码</vt:lpstr>
      <vt:lpstr>Dijkstra算法 – 优化</vt:lpstr>
      <vt:lpstr>Dijkstra算法 – 堆</vt:lpstr>
      <vt:lpstr>Dijkstra算法 – 堆优化</vt:lpstr>
      <vt:lpstr>Dijkstra算法 – 堆优化</vt:lpstr>
      <vt:lpstr>SPFA算法</vt:lpstr>
      <vt:lpstr>SPFA算法</vt:lpstr>
      <vt:lpstr>SPFA算法 – 代码</vt:lpstr>
      <vt:lpstr>SPFA算法 – 复杂度</vt:lpstr>
      <vt:lpstr>SPFA算法 – 优化</vt:lpstr>
      <vt:lpstr>Floyd算法</vt:lpstr>
      <vt:lpstr>Floyd算法</vt:lpstr>
      <vt:lpstr>Floyd算法 - 代码</vt:lpstr>
      <vt:lpstr>Floyd算法 – 拓展应用</vt:lpstr>
      <vt:lpstr>Floyd算法 – 代码2</vt:lpstr>
      <vt:lpstr>最小生成树</vt:lpstr>
      <vt:lpstr>何谓最小生成树</vt:lpstr>
      <vt:lpstr>Prim算法</vt:lpstr>
      <vt:lpstr>Prim算法 – 伪代码</vt:lpstr>
      <vt:lpstr>Prim算法 – 正确性</vt:lpstr>
      <vt:lpstr>Prim算法 – MST的环切性质</vt:lpstr>
      <vt:lpstr>Prim算法 – 复杂度</vt:lpstr>
      <vt:lpstr>Kruskal算法</vt:lpstr>
      <vt:lpstr>Kruskal算法</vt:lpstr>
      <vt:lpstr>Kruskal算法 – 并查集</vt:lpstr>
      <vt:lpstr>Kruskal算法 – 并查集</vt:lpstr>
      <vt:lpstr>Kruskal算法 – 并查集</vt:lpstr>
      <vt:lpstr>Kruskal算法 – 并查集</vt:lpstr>
      <vt:lpstr>Kruskal算法 – 伪代码</vt:lpstr>
      <vt:lpstr>有向无环图</vt:lpstr>
      <vt:lpstr>何谓有向无环图</vt:lpstr>
      <vt:lpstr>拓扑序列</vt:lpstr>
      <vt:lpstr>拓扑排序</vt:lpstr>
      <vt:lpstr>Tarjan强连通分量算法</vt:lpstr>
      <vt:lpstr>连通性</vt:lpstr>
      <vt:lpstr>强连通分量</vt:lpstr>
      <vt:lpstr>Tarjan算法</vt:lpstr>
      <vt:lpstr>Tarjan算法 – 代码</vt:lpstr>
      <vt:lpstr>Tarjan算法</vt:lpstr>
      <vt:lpstr>例题- APIO2009 ATM</vt:lpstr>
      <vt:lpstr>Tarjan算法 - 应用</vt:lpstr>
      <vt:lpstr>强连通分量 – 性质</vt:lpstr>
      <vt:lpstr>例题</vt:lpstr>
      <vt:lpstr>NOIP2013 D1P3 货车运输</vt:lpstr>
      <vt:lpstr>NOIP2014 D2P2 寻找道路</vt:lpstr>
      <vt:lpstr>USACO 2014 February Gold Roadblock</vt:lpstr>
      <vt:lpstr>Beijing WC 2012 冻结</vt:lpstr>
      <vt:lpstr>NOIP2009 P3 最优贸易</vt:lpstr>
      <vt:lpstr>BZOJ2208 – JSOI2010 连通数</vt:lpstr>
      <vt:lpstr>模拟题1 P2 删边</vt:lpstr>
      <vt:lpstr>模拟题1 P4 旅行路线</vt:lpstr>
      <vt:lpstr>Nescafe II P2 黑暗城堡</vt:lpstr>
      <vt:lpstr>模拟题2 公共路径</vt:lpstr>
      <vt:lpstr>模拟题3  Xor</vt:lpstr>
      <vt:lpstr>POJ3177 Redundant Paths</vt:lpstr>
      <vt:lpstr>模拟题4 逃跑</vt:lpstr>
      <vt:lpstr>SDOI2010 所驼门王的宝藏</vt:lpstr>
      <vt:lpstr>HAOI2016 旅行</vt:lpstr>
      <vt:lpstr>CF111D Edges in MST</vt:lpstr>
      <vt:lpstr>HNOI2012 (World Finals 2011 H) 矿场搭建 (Mining Your Own Business)</vt:lpstr>
      <vt:lpstr>终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图论</dc:title>
  <dc:creator>胡泽聪</dc:creator>
  <cp:lastModifiedBy>胡泽聪</cp:lastModifiedBy>
  <cp:revision>264</cp:revision>
  <dcterms:created xsi:type="dcterms:W3CDTF">2013-09-06T02:53:57Z</dcterms:created>
  <dcterms:modified xsi:type="dcterms:W3CDTF">2017-06-10T11:57:35Z</dcterms:modified>
</cp:coreProperties>
</file>